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0" r:id="rId2"/>
    <p:sldId id="281" r:id="rId3"/>
    <p:sldId id="264" r:id="rId4"/>
    <p:sldId id="265" r:id="rId5"/>
    <p:sldId id="262" r:id="rId6"/>
    <p:sldId id="258" r:id="rId7"/>
    <p:sldId id="263" r:id="rId8"/>
    <p:sldId id="257" r:id="rId9"/>
    <p:sldId id="261" r:id="rId10"/>
    <p:sldId id="259" r:id="rId11"/>
    <p:sldId id="266" r:id="rId12"/>
    <p:sldId id="267" r:id="rId13"/>
    <p:sldId id="260" r:id="rId14"/>
    <p:sldId id="256" r:id="rId15"/>
    <p:sldId id="268" r:id="rId16"/>
    <p:sldId id="286" r:id="rId17"/>
    <p:sldId id="283" r:id="rId18"/>
    <p:sldId id="276" r:id="rId19"/>
    <p:sldId id="272" r:id="rId20"/>
    <p:sldId id="275" r:id="rId21"/>
    <p:sldId id="290" r:id="rId22"/>
    <p:sldId id="295" r:id="rId23"/>
    <p:sldId id="296" r:id="rId24"/>
    <p:sldId id="280" r:id="rId25"/>
    <p:sldId id="292" r:id="rId26"/>
    <p:sldId id="274" r:id="rId27"/>
    <p:sldId id="293" r:id="rId28"/>
    <p:sldId id="291" r:id="rId29"/>
    <p:sldId id="297" r:id="rId3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C7C"/>
    <a:srgbClr val="557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453D7-E121-49D7-9CA1-C144C50D782D}" type="datetimeFigureOut">
              <a:rPr lang="es-PE" smtClean="0"/>
              <a:pPr/>
              <a:t>12/02/2015</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B45B0-8968-4DC4-97E4-7556A15D81B1}" type="slidenum">
              <a:rPr lang="es-PE" smtClean="0"/>
              <a:pPr/>
              <a:t>‹Nº›</a:t>
            </a:fld>
            <a:endParaRPr lang="es-PE"/>
          </a:p>
        </p:txBody>
      </p:sp>
    </p:spTree>
    <p:extLst>
      <p:ext uri="{BB962C8B-B14F-4D97-AF65-F5344CB8AC3E}">
        <p14:creationId xmlns:p14="http://schemas.microsoft.com/office/powerpoint/2010/main" val="396743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691B45B0-8968-4DC4-97E4-7556A15D81B1}" type="slidenum">
              <a:rPr lang="es-PE" smtClean="0"/>
              <a:pPr/>
              <a:t>21</a:t>
            </a:fld>
            <a:endParaRPr lang="es-PE"/>
          </a:p>
        </p:txBody>
      </p:sp>
    </p:spTree>
    <p:extLst>
      <p:ext uri="{BB962C8B-B14F-4D97-AF65-F5344CB8AC3E}">
        <p14:creationId xmlns:p14="http://schemas.microsoft.com/office/powerpoint/2010/main" val="409652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54A14C-4397-4C47-91B8-659B2CBCFFC9}" type="datetimeFigureOut">
              <a:rPr lang="es-PE" smtClean="0"/>
              <a:pPr/>
              <a:t>12/02/2015</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AC05E46C-A8B3-4F60-A5CD-0CCEC1F65AEE}"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4A14C-4397-4C47-91B8-659B2CBCFFC9}" type="datetimeFigureOut">
              <a:rPr lang="es-PE" smtClean="0"/>
              <a:pPr/>
              <a:t>12/02/2015</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5E46C-A8B3-4F60-A5CD-0CCEC1F65AEE}" type="slidenum">
              <a:rPr lang="es-PE" smtClean="0"/>
              <a:pPr/>
              <a:t>‹Nº›</a:t>
            </a:fld>
            <a:endParaRPr lang="es-P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ideo" Target="file:///E:\disco%20f\Mis%20documentos%20LT\L%20Leon\Conferencias\Arte%20y%20educacion\Creatividad%20Musical%20IMAGINE%20-%20Glee%20-%20Coro%20de%20sordos.wm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363272" cy="3082354"/>
          </a:xfrm>
        </p:spPr>
        <p:txBody>
          <a:bodyPr>
            <a:normAutofit/>
          </a:bodyPr>
          <a:lstStyle/>
          <a:p>
            <a:r>
              <a:rPr lang="es-PE" sz="3600" b="1" dirty="0" smtClean="0">
                <a:solidFill>
                  <a:srgbClr val="FFFF00"/>
                </a:solidFill>
              </a:rPr>
              <a:t>POR QUÉ ENSEÑAR ARTE EN LOS COLEGIOS</a:t>
            </a:r>
            <a:br>
              <a:rPr lang="es-PE" sz="3600" b="1" dirty="0" smtClean="0">
                <a:solidFill>
                  <a:srgbClr val="FFFF00"/>
                </a:solidFill>
              </a:rPr>
            </a:br>
            <a:r>
              <a:rPr lang="es-PE" sz="3600" b="1" i="1" dirty="0" smtClean="0"/>
              <a:t>Escuela Nacional de Bellas Artes 11/02/2015  </a:t>
            </a:r>
            <a:r>
              <a:rPr lang="es-PE" dirty="0" smtClean="0"/>
              <a:t/>
            </a:r>
            <a:br>
              <a:rPr lang="es-PE" dirty="0" smtClean="0"/>
            </a:br>
            <a:endParaRPr lang="es-PE" b="1" dirty="0">
              <a:solidFill>
                <a:schemeClr val="accent2">
                  <a:lumMod val="75000"/>
                </a:schemeClr>
              </a:solidFill>
            </a:endParaRPr>
          </a:p>
        </p:txBody>
      </p:sp>
      <p:sp>
        <p:nvSpPr>
          <p:cNvPr id="4" name="2 Subtítulo"/>
          <p:cNvSpPr txBox="1">
            <a:spLocks/>
          </p:cNvSpPr>
          <p:nvPr/>
        </p:nvSpPr>
        <p:spPr>
          <a:xfrm>
            <a:off x="1115616" y="3645024"/>
            <a:ext cx="6768752" cy="216024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León Trahtemberg</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3600" b="1" i="0" u="none" strike="noStrike" kern="1200" cap="none" spc="0" normalizeH="0" baseline="0" noProof="0" dirty="0" err="1" smtClean="0">
                <a:ln>
                  <a:noFill/>
                </a:ln>
                <a:solidFill>
                  <a:srgbClr val="FFFF00"/>
                </a:solidFill>
                <a:effectLst>
                  <a:outerShdw blurRad="38100" dist="38100" dir="2700000" algn="tl">
                    <a:srgbClr val="000000">
                      <a:alpha val="43137"/>
                    </a:srgbClr>
                  </a:outerShdw>
                </a:effectLst>
                <a:uLnTx/>
                <a:uFillTx/>
                <a:latin typeface="+mn-lt"/>
                <a:ea typeface="+mn-ea"/>
                <a:cs typeface="+mn-cs"/>
              </a:rPr>
              <a:t>leon</a:t>
            </a:r>
            <a:r>
              <a:rPr kumimoji="0" lang="es-PE"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 trahtemberg.com</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www.trahtemberg.com</a:t>
            </a:r>
            <a:endParaRPr kumimoji="0" lang="es-PE"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magenes y Videos al 17 11 2011\documentos\Mis imágenes\Desesperacion.jpg"/>
          <p:cNvPicPr>
            <a:picLocks noChangeAspect="1" noChangeArrowheads="1"/>
          </p:cNvPicPr>
          <p:nvPr/>
        </p:nvPicPr>
        <p:blipFill>
          <a:blip r:embed="rId2" cstate="print"/>
          <a:srcRect/>
          <a:stretch>
            <a:fillRect/>
          </a:stretch>
        </p:blipFill>
        <p:spPr bwMode="auto">
          <a:xfrm>
            <a:off x="1763688" y="0"/>
            <a:ext cx="5256584" cy="69015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PE"/>
          </a:p>
        </p:txBody>
      </p:sp>
      <p:pic>
        <p:nvPicPr>
          <p:cNvPr id="11266" name="Picture 2" descr="bull"/>
          <p:cNvPicPr>
            <a:picLocks noChangeAspect="1" noChangeArrowheads="1"/>
          </p:cNvPicPr>
          <p:nvPr/>
        </p:nvPicPr>
        <p:blipFill>
          <a:blip r:embed="rId2" cstate="print"/>
          <a:srcRect/>
          <a:stretch>
            <a:fillRect/>
          </a:stretch>
        </p:blipFill>
        <p:spPr bwMode="auto">
          <a:xfrm>
            <a:off x="0" y="332656"/>
            <a:ext cx="9144000" cy="60212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298" name="Diapositiva" r:id="rId3" imgW="4571986" imgH="3428835" progId="PowerPoint.Slide.8">
                  <p:embed/>
                </p:oleObj>
              </mc:Choice>
              <mc:Fallback>
                <p:oleObj name="Diapositiva" r:id="rId3" imgW="4571986" imgH="3428835" progId="PowerPoint.Slid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magenes y Videos al 17 11 2011\documentos\Mis imágenes\Diapositiva3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magenes y Videos al 17 11 2011\documentos\Mis imágenes\Adolescente sobreprotegido.jpg"/>
          <p:cNvPicPr>
            <a:picLocks noChangeAspect="1" noChangeArrowheads="1"/>
          </p:cNvPicPr>
          <p:nvPr/>
        </p:nvPicPr>
        <p:blipFill>
          <a:blip r:embed="rId2" cstate="print"/>
          <a:srcRect/>
          <a:stretch>
            <a:fillRect/>
          </a:stretch>
        </p:blipFill>
        <p:spPr bwMode="auto">
          <a:xfrm>
            <a:off x="2057039" y="0"/>
            <a:ext cx="5029921"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Mis documentos LT\L Leon\Conferencias\100 imagenes que educan 2012\Silenciados.jpg"/>
          <p:cNvPicPr>
            <a:picLocks noChangeAspect="1" noChangeArrowheads="1"/>
          </p:cNvPicPr>
          <p:nvPr/>
        </p:nvPicPr>
        <p:blipFill>
          <a:blip r:embed="rId2" cstate="print"/>
          <a:srcRect/>
          <a:stretch>
            <a:fillRect/>
          </a:stretch>
        </p:blipFill>
        <p:spPr bwMode="auto">
          <a:xfrm>
            <a:off x="1691680" y="0"/>
            <a:ext cx="5544616" cy="68822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784976" cy="648072"/>
          </a:xfrm>
        </p:spPr>
        <p:txBody>
          <a:bodyPr>
            <a:normAutofit fontScale="90000"/>
          </a:bodyPr>
          <a:lstStyle/>
          <a:p>
            <a:r>
              <a:rPr lang="es-PE" sz="2400" b="1" dirty="0" smtClean="0">
                <a:solidFill>
                  <a:srgbClr val="789C7C"/>
                </a:solidFill>
                <a:effectLst>
                  <a:outerShdw blurRad="38100" dist="38100" dir="2700000" algn="tl">
                    <a:srgbClr val="000000">
                      <a:alpha val="43137"/>
                    </a:srgbClr>
                  </a:outerShdw>
                </a:effectLst>
              </a:rPr>
              <a:t>TOME NOTA DE LAS EMOCIONES </a:t>
            </a:r>
            <a:r>
              <a:rPr lang="es-PE" sz="2400" b="1" dirty="0" smtClean="0">
                <a:solidFill>
                  <a:srgbClr val="789C7C"/>
                </a:solidFill>
                <a:effectLst>
                  <a:outerShdw blurRad="38100" dist="38100" dir="2700000" algn="tl">
                    <a:srgbClr val="000000">
                      <a:alpha val="43137"/>
                    </a:srgbClr>
                  </a:outerShdw>
                </a:effectLst>
              </a:rPr>
              <a:t>Y </a:t>
            </a:r>
            <a:r>
              <a:rPr lang="es-PE" sz="2400" b="1" dirty="0" smtClean="0">
                <a:solidFill>
                  <a:srgbClr val="789C7C"/>
                </a:solidFill>
                <a:effectLst>
                  <a:outerShdw blurRad="38100" dist="38100" dir="2700000" algn="tl">
                    <a:srgbClr val="000000">
                      <a:alpha val="43137"/>
                    </a:srgbClr>
                  </a:outerShdw>
                </a:effectLst>
              </a:rPr>
              <a:t>SENTIMIENTOS QUE LE PRODUCE EL SIGUIENTE VIDEO DEL DUO MAIN TENAT (5’)</a:t>
            </a:r>
            <a:endParaRPr lang="es-PE" sz="2400" b="1" dirty="0">
              <a:solidFill>
                <a:srgbClr val="789C7C"/>
              </a:solidFill>
              <a:effectLst>
                <a:outerShdw blurRad="38100" dist="38100" dir="2700000" algn="tl">
                  <a:srgbClr val="000000">
                    <a:alpha val="43137"/>
                  </a:srgbClr>
                </a:outerShdw>
              </a:effectLst>
            </a:endParaRPr>
          </a:p>
        </p:txBody>
      </p:sp>
      <p:sp>
        <p:nvSpPr>
          <p:cNvPr id="4" name="1 Título"/>
          <p:cNvSpPr txBox="1">
            <a:spLocks/>
          </p:cNvSpPr>
          <p:nvPr/>
        </p:nvSpPr>
        <p:spPr>
          <a:xfrm>
            <a:off x="251520" y="2924944"/>
            <a:ext cx="8784976"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2400" b="1" dirty="0">
                <a:solidFill>
                  <a:srgbClr val="789C7C"/>
                </a:solidFill>
                <a:effectLst>
                  <a:outerShdw blurRad="38100" dist="38100" dir="2700000" algn="tl">
                    <a:srgbClr val="000000">
                      <a:alpha val="43137"/>
                    </a:srgbClr>
                  </a:outerShdw>
                </a:effectLst>
              </a:rPr>
              <a:t>https://www.youtube.com/watch?v=cWIhXzZT8dE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052736"/>
          </a:xfrm>
        </p:spPr>
        <p:txBody>
          <a:bodyPr>
            <a:normAutofit fontScale="90000"/>
          </a:bodyPr>
          <a:lstStyle/>
          <a:p>
            <a:r>
              <a:rPr lang="es-PE" sz="3600" b="1" dirty="0" smtClean="0">
                <a:solidFill>
                  <a:srgbClr val="789C7C"/>
                </a:solidFill>
                <a:effectLst>
                  <a:outerShdw blurRad="38100" dist="38100" dir="2700000" algn="tl">
                    <a:srgbClr val="000000">
                      <a:alpha val="43137"/>
                    </a:srgbClr>
                  </a:outerShdw>
                </a:effectLst>
              </a:rPr>
              <a:t>EMOCIONES DEL PRODUCTO ARTÍSTICO</a:t>
            </a:r>
            <a:br>
              <a:rPr lang="es-PE" sz="3600" b="1" dirty="0" smtClean="0">
                <a:solidFill>
                  <a:srgbClr val="789C7C"/>
                </a:solidFill>
                <a:effectLst>
                  <a:outerShdw blurRad="38100" dist="38100" dir="2700000" algn="tl">
                    <a:srgbClr val="000000">
                      <a:alpha val="43137"/>
                    </a:srgbClr>
                  </a:outerShdw>
                </a:effectLst>
              </a:rPr>
            </a:br>
            <a:r>
              <a:rPr lang="es-PE" sz="3600" b="1" dirty="0" smtClean="0">
                <a:solidFill>
                  <a:srgbClr val="789C7C"/>
                </a:solidFill>
                <a:effectLst>
                  <a:outerShdw blurRad="38100" dist="38100" dir="2700000" algn="tl">
                    <a:srgbClr val="000000">
                      <a:alpha val="43137"/>
                    </a:srgbClr>
                  </a:outerShdw>
                </a:effectLst>
              </a:rPr>
              <a:t>SIN LETRAS NI NÚMEROS</a:t>
            </a:r>
            <a:endParaRPr lang="es-PE" sz="3600" b="1" dirty="0">
              <a:solidFill>
                <a:srgbClr val="789C7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95536" y="1052736"/>
            <a:ext cx="8352928" cy="5544616"/>
          </a:xfrm>
        </p:spPr>
        <p:txBody>
          <a:bodyPr>
            <a:normAutofit lnSpcReduction="10000"/>
          </a:bodyPr>
          <a:lstStyle/>
          <a:p>
            <a:r>
              <a:rPr lang="es-PE" dirty="0" smtClean="0"/>
              <a:t>Afecto, amor, dulzura</a:t>
            </a:r>
          </a:p>
          <a:p>
            <a:r>
              <a:rPr lang="es-PE" dirty="0" smtClean="0"/>
              <a:t>Tristeza, dolor</a:t>
            </a:r>
          </a:p>
          <a:p>
            <a:r>
              <a:rPr lang="es-PE" dirty="0" smtClean="0"/>
              <a:t>Conmoción, congoja, identificación</a:t>
            </a:r>
          </a:p>
          <a:p>
            <a:r>
              <a:rPr lang="es-PE" dirty="0" smtClean="0"/>
              <a:t>Angustia, ansiedad</a:t>
            </a:r>
          </a:p>
          <a:p>
            <a:r>
              <a:rPr lang="es-PE" dirty="0" smtClean="0"/>
              <a:t>Intensidad, fuerza</a:t>
            </a:r>
          </a:p>
          <a:p>
            <a:r>
              <a:rPr lang="es-PE" dirty="0" smtClean="0"/>
              <a:t>Belleza, armonía</a:t>
            </a:r>
          </a:p>
          <a:p>
            <a:r>
              <a:rPr lang="es-PE" dirty="0" smtClean="0"/>
              <a:t>Placer, disfrute, alegría</a:t>
            </a:r>
          </a:p>
          <a:p>
            <a:r>
              <a:rPr lang="es-PE" dirty="0" smtClean="0"/>
              <a:t>Gracia, humor</a:t>
            </a:r>
          </a:p>
          <a:p>
            <a:r>
              <a:rPr lang="es-PE" dirty="0" smtClean="0"/>
              <a:t>Sorpresa</a:t>
            </a:r>
          </a:p>
          <a:p>
            <a:r>
              <a:rPr lang="es-PE" dirty="0" smtClean="0"/>
              <a:t>Relajamiento</a:t>
            </a:r>
          </a:p>
          <a:p>
            <a:endParaRPr lang="es-P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80728"/>
          </a:xfrm>
        </p:spPr>
        <p:txBody>
          <a:bodyPr>
            <a:normAutofit/>
          </a:bodyPr>
          <a:lstStyle/>
          <a:p>
            <a:r>
              <a:rPr lang="es-PE" b="1" dirty="0" smtClean="0">
                <a:solidFill>
                  <a:srgbClr val="789C7C"/>
                </a:solidFill>
                <a:effectLst>
                  <a:outerShdw blurRad="38100" dist="38100" dir="2700000" algn="tl">
                    <a:srgbClr val="000000">
                      <a:alpha val="43137"/>
                    </a:srgbClr>
                  </a:outerShdw>
                </a:effectLst>
              </a:rPr>
              <a:t>LO QUE APORTA EL ARTE:</a:t>
            </a:r>
            <a:endParaRPr lang="es-PE" dirty="0">
              <a:solidFill>
                <a:srgbClr val="789C7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95536" y="908720"/>
            <a:ext cx="8424936" cy="5616624"/>
          </a:xfrm>
        </p:spPr>
        <p:txBody>
          <a:bodyPr>
            <a:normAutofit fontScale="77500" lnSpcReduction="20000"/>
          </a:bodyPr>
          <a:lstStyle/>
          <a:p>
            <a:r>
              <a:rPr lang="es-PE" sz="3600" b="1" dirty="0" smtClean="0"/>
              <a:t>1)</a:t>
            </a:r>
            <a:r>
              <a:rPr lang="es-PE" sz="3600" b="1" dirty="0" smtClean="0">
                <a:solidFill>
                  <a:srgbClr val="FFFF00"/>
                </a:solidFill>
              </a:rPr>
              <a:t> El </a:t>
            </a:r>
            <a:r>
              <a:rPr lang="es-PE" sz="3600" b="1" dirty="0">
                <a:solidFill>
                  <a:srgbClr val="FFFF00"/>
                </a:solidFill>
              </a:rPr>
              <a:t>arte es esencialmente </a:t>
            </a:r>
            <a:r>
              <a:rPr lang="es-PE" sz="3600" b="1" dirty="0" smtClean="0">
                <a:solidFill>
                  <a:srgbClr val="FFFF00"/>
                </a:solidFill>
              </a:rPr>
              <a:t>inclusivo</a:t>
            </a:r>
            <a:r>
              <a:rPr lang="es-PE" sz="3600" b="1" dirty="0" smtClean="0">
                <a:solidFill>
                  <a:srgbClr val="789C7C"/>
                </a:solidFill>
              </a:rPr>
              <a:t>. </a:t>
            </a:r>
            <a:r>
              <a:rPr lang="es-PE" sz="3600" b="1" dirty="0" smtClean="0"/>
              <a:t>A </a:t>
            </a:r>
            <a:r>
              <a:rPr lang="es-PE" sz="3600" b="1" dirty="0"/>
              <a:t>través de él se pueden expresar los que usualmente son excluidos en los otros lenguajes -como una brillante performance de danza- pero </a:t>
            </a:r>
            <a:r>
              <a:rPr lang="es-PE" sz="3600" b="1" u="sng" dirty="0">
                <a:solidFill>
                  <a:srgbClr val="FFFF00"/>
                </a:solidFill>
              </a:rPr>
              <a:t>que no pueden ser expresados con palabras o números o algoritmos </a:t>
            </a:r>
            <a:endParaRPr lang="es-PE" sz="3600" b="1" u="sng" dirty="0" smtClean="0">
              <a:solidFill>
                <a:srgbClr val="FFFF00"/>
              </a:solidFill>
            </a:endParaRPr>
          </a:p>
          <a:p>
            <a:r>
              <a:rPr lang="es-PE" sz="3600" b="1" dirty="0" smtClean="0"/>
              <a:t>2</a:t>
            </a:r>
            <a:r>
              <a:rPr lang="es-PE" sz="3400" b="1" dirty="0" smtClean="0"/>
              <a:t>). Permite </a:t>
            </a:r>
            <a:r>
              <a:rPr lang="es-PE" sz="3400" b="1" u="sng" dirty="0" smtClean="0">
                <a:solidFill>
                  <a:srgbClr val="FFFF00"/>
                </a:solidFill>
              </a:rPr>
              <a:t>crear trabajos artísticos basados en sus propias ideas y sentimientos</a:t>
            </a:r>
            <a:r>
              <a:rPr lang="es-PE" sz="3400" b="1" dirty="0" smtClean="0"/>
              <a:t>; a interpretar el sentido de su propio arte y el de otros; a estudiar el lugar del arte y las funciones que desempeñaba en la historia de diversos pueblos y culturas</a:t>
            </a:r>
            <a:endParaRPr lang="es-PE" sz="3400" dirty="0" smtClean="0"/>
          </a:p>
          <a:p>
            <a:r>
              <a:rPr lang="es-PE" sz="3400" b="1" dirty="0" smtClean="0"/>
              <a:t>3). Permite </a:t>
            </a:r>
            <a:r>
              <a:rPr lang="es-PE" sz="3400" b="1" u="sng" dirty="0" smtClean="0">
                <a:solidFill>
                  <a:srgbClr val="FFFF00"/>
                </a:solidFill>
              </a:rPr>
              <a:t>elaborar la dimensión estética</a:t>
            </a:r>
            <a:r>
              <a:rPr lang="es-PE" sz="3400" b="1" dirty="0" smtClean="0">
                <a:solidFill>
                  <a:srgbClr val="FFFF00"/>
                </a:solidFill>
              </a:rPr>
              <a:t> </a:t>
            </a:r>
            <a:r>
              <a:rPr lang="es-PE" sz="3400" b="1" dirty="0" smtClean="0"/>
              <a:t>que hay en casi cualquier decisión que toman los consumidores: al comprar un carro, escoger un restaurante, seleccionar su ropa, o elegir al presidente. </a:t>
            </a:r>
          </a:p>
          <a:p>
            <a:r>
              <a:rPr lang="es-ES" sz="3400" b="1" dirty="0" smtClean="0"/>
              <a:t>4) Permite </a:t>
            </a:r>
            <a:r>
              <a:rPr lang="es-PE" b="1" u="sng" dirty="0" smtClean="0">
                <a:solidFill>
                  <a:srgbClr val="FFFF00"/>
                </a:solidFill>
                <a:effectLst>
                  <a:outerShdw blurRad="38100" dist="38100" dir="2700000" algn="tl">
                    <a:srgbClr val="000000">
                      <a:alpha val="43137"/>
                    </a:srgbClr>
                  </a:outerShdw>
                </a:effectLst>
              </a:rPr>
              <a:t>proveer </a:t>
            </a:r>
            <a:r>
              <a:rPr lang="es-PE" b="1" u="sng" dirty="0">
                <a:solidFill>
                  <a:srgbClr val="FFFF00"/>
                </a:solidFill>
                <a:effectLst>
                  <a:outerShdw blurRad="38100" dist="38100" dir="2700000" algn="tl">
                    <a:srgbClr val="000000">
                      <a:alpha val="43137"/>
                    </a:srgbClr>
                  </a:outerShdw>
                </a:effectLst>
              </a:rPr>
              <a:t>de placer</a:t>
            </a:r>
            <a:r>
              <a:rPr lang="es-PE" b="1" dirty="0">
                <a:solidFill>
                  <a:srgbClr val="FFFF00"/>
                </a:solidFill>
                <a:effectLst>
                  <a:outerShdw blurRad="38100" dist="38100" dir="2700000" algn="tl">
                    <a:srgbClr val="000000">
                      <a:alpha val="43137"/>
                    </a:srgbClr>
                  </a:outerShdw>
                </a:effectLst>
              </a:rPr>
              <a:t> </a:t>
            </a:r>
            <a:r>
              <a:rPr lang="es-PE" b="1" dirty="0" smtClean="0">
                <a:solidFill>
                  <a:srgbClr val="FFFF00"/>
                </a:solidFill>
                <a:effectLst>
                  <a:outerShdw blurRad="38100" dist="38100" dir="2700000" algn="tl">
                    <a:srgbClr val="000000">
                      <a:alpha val="43137"/>
                    </a:srgbClr>
                  </a:outerShdw>
                </a:effectLst>
              </a:rPr>
              <a:t> </a:t>
            </a:r>
            <a:r>
              <a:rPr lang="es-PE" b="1" dirty="0" smtClean="0"/>
              <a:t>a </a:t>
            </a:r>
            <a:r>
              <a:rPr lang="es-PE" b="1" dirty="0"/>
              <a:t>uno mismo y a los demás. </a:t>
            </a:r>
            <a:endParaRPr lang="es-PE" dirty="0"/>
          </a:p>
          <a:p>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0"/>
            <a:ext cx="8352928" cy="646331"/>
          </a:xfrm>
          <a:prstGeom prst="rect">
            <a:avLst/>
          </a:prstGeom>
          <a:noFill/>
        </p:spPr>
        <p:txBody>
          <a:bodyPr wrap="square" rtlCol="0">
            <a:spAutoFit/>
          </a:bodyPr>
          <a:lstStyle/>
          <a:p>
            <a:pPr algn="ctr"/>
            <a:r>
              <a:rPr lang="es-PE" sz="3600" b="1" dirty="0" smtClean="0">
                <a:solidFill>
                  <a:srgbClr val="789C7C"/>
                </a:solidFill>
              </a:rPr>
              <a:t>QUE DICE LA INVESTIGACIÓN CIENTÍFICA</a:t>
            </a:r>
            <a:endParaRPr lang="es-PE" sz="3600" b="1" dirty="0">
              <a:solidFill>
                <a:srgbClr val="789C7C"/>
              </a:solidFill>
            </a:endParaRPr>
          </a:p>
        </p:txBody>
      </p:sp>
      <p:pic>
        <p:nvPicPr>
          <p:cNvPr id="38914" name="Picture 2" descr="http://atravesdelamusicaseexpresansentimientos.bligoo.es/media/users/19/982895/images/public/231614/Musica.jpg?v=1331903556218"/>
          <p:cNvPicPr>
            <a:picLocks noChangeAspect="1" noChangeArrowheads="1"/>
          </p:cNvPicPr>
          <p:nvPr/>
        </p:nvPicPr>
        <p:blipFill>
          <a:blip r:embed="rId2" cstate="print"/>
          <a:srcRect/>
          <a:stretch>
            <a:fillRect/>
          </a:stretch>
        </p:blipFill>
        <p:spPr bwMode="auto">
          <a:xfrm>
            <a:off x="1475656" y="836712"/>
            <a:ext cx="5832648" cy="58326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7848872" cy="5472608"/>
          </a:xfrm>
        </p:spPr>
        <p:txBody>
          <a:bodyPr>
            <a:noAutofit/>
          </a:bodyPr>
          <a:lstStyle/>
          <a:p>
            <a:r>
              <a:rPr lang="es-PE" sz="6000" b="1" dirty="0" smtClean="0">
                <a:solidFill>
                  <a:srgbClr val="FFFF00"/>
                </a:solidFill>
                <a:effectLst>
                  <a:outerShdw blurRad="38100" dist="38100" dir="2700000" algn="tl">
                    <a:srgbClr val="000000">
                      <a:alpha val="43137"/>
                    </a:srgbClr>
                  </a:outerShdw>
                </a:effectLst>
              </a:rPr>
              <a:t>Asocie una palabra con cada una de las láminas que siguen, que refleje lo que siente al verla</a:t>
            </a:r>
            <a:endParaRPr lang="es-PE" sz="60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936104"/>
          </a:xfrm>
        </p:spPr>
        <p:txBody>
          <a:bodyPr/>
          <a:lstStyle/>
          <a:p>
            <a:r>
              <a:rPr lang="es-PE" b="1" dirty="0" smtClean="0">
                <a:solidFill>
                  <a:srgbClr val="789C7C"/>
                </a:solidFill>
                <a:effectLst>
                  <a:outerShdw blurRad="38100" dist="38100" dir="2700000" algn="tl">
                    <a:srgbClr val="000000">
                      <a:alpha val="43137"/>
                    </a:srgbClr>
                  </a:outerShdw>
                </a:effectLst>
              </a:rPr>
              <a:t>GIRO VALORATIVO</a:t>
            </a:r>
            <a:endParaRPr lang="es-PE" b="1" dirty="0">
              <a:solidFill>
                <a:srgbClr val="789C7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95536" y="1124744"/>
            <a:ext cx="8352928" cy="5328592"/>
          </a:xfrm>
        </p:spPr>
        <p:txBody>
          <a:bodyPr>
            <a:normAutofit fontScale="92500"/>
          </a:bodyPr>
          <a:lstStyle/>
          <a:p>
            <a:r>
              <a:rPr lang="es-PE" b="1" dirty="0" smtClean="0"/>
              <a:t>Después de la crisis del </a:t>
            </a:r>
            <a:r>
              <a:rPr lang="es-PE" b="1" dirty="0" err="1" smtClean="0">
                <a:solidFill>
                  <a:srgbClr val="FF0000"/>
                </a:solidFill>
              </a:rPr>
              <a:t>Sputnik</a:t>
            </a:r>
            <a:r>
              <a:rPr lang="es-PE" b="1" dirty="0" smtClean="0">
                <a:solidFill>
                  <a:srgbClr val="FF0000"/>
                </a:solidFill>
              </a:rPr>
              <a:t> (1957) </a:t>
            </a:r>
            <a:r>
              <a:rPr lang="es-PE" b="1" dirty="0" smtClean="0"/>
              <a:t>en los EE.UU. que dejó chocados a los norteamericanos al descubrir que la URSS los estaba aventajando en la investigación científica espacial, el gobierno de EE.UU. apuntó sus baterías al </a:t>
            </a:r>
            <a:r>
              <a:rPr lang="es-PE" b="1" dirty="0" smtClean="0">
                <a:solidFill>
                  <a:srgbClr val="FFFF00"/>
                </a:solidFill>
                <a:effectLst>
                  <a:outerShdw blurRad="38100" dist="38100" dir="2700000" algn="tl">
                    <a:srgbClr val="000000">
                      <a:alpha val="43137"/>
                    </a:srgbClr>
                  </a:outerShdw>
                </a:effectLst>
              </a:rPr>
              <a:t>mejoramiento de la educación en ciencias y matemáticas</a:t>
            </a:r>
            <a:r>
              <a:rPr lang="es-PE" b="1" dirty="0" smtClean="0"/>
              <a:t>, convirtiendo las </a:t>
            </a:r>
            <a:r>
              <a:rPr lang="es-PE" b="1" u="sng" dirty="0" smtClean="0">
                <a:solidFill>
                  <a:srgbClr val="FFFF00"/>
                </a:solidFill>
              </a:rPr>
              <a:t>artes en un lujo  prescindible</a:t>
            </a:r>
            <a:r>
              <a:rPr lang="es-PE" b="1" dirty="0" smtClean="0">
                <a:solidFill>
                  <a:srgbClr val="FFFF00"/>
                </a:solidFill>
              </a:rPr>
              <a:t>. </a:t>
            </a:r>
            <a:r>
              <a:rPr lang="es-PE" b="1" dirty="0" smtClean="0"/>
              <a:t> </a:t>
            </a:r>
          </a:p>
          <a:p>
            <a:r>
              <a:rPr lang="es-PE" b="1" dirty="0" smtClean="0"/>
              <a:t>Cuarenta años después, la teoría de las inteligencias múltiples de </a:t>
            </a:r>
            <a:r>
              <a:rPr lang="es-PE" b="1" dirty="0" smtClean="0">
                <a:solidFill>
                  <a:srgbClr val="FF0000"/>
                </a:solidFill>
              </a:rPr>
              <a:t>Howard Gardner </a:t>
            </a:r>
            <a:r>
              <a:rPr lang="es-PE" b="1" u="sng" dirty="0" smtClean="0">
                <a:solidFill>
                  <a:srgbClr val="FFFF00"/>
                </a:solidFill>
              </a:rPr>
              <a:t>recuperó el valor del arte en la  actividad escolar</a:t>
            </a:r>
            <a:r>
              <a:rPr lang="es-PE" b="1" u="sng" dirty="0" smtClean="0"/>
              <a:t>. </a:t>
            </a:r>
            <a:endParaRPr lang="es-PE" dirty="0" smtClean="0"/>
          </a:p>
          <a:p>
            <a:endParaRPr lang="es-P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instein-teorias"/>
          <p:cNvPicPr>
            <a:picLocks noChangeAspect="1" noChangeArrowheads="1"/>
          </p:cNvPicPr>
          <p:nvPr/>
        </p:nvPicPr>
        <p:blipFill>
          <a:blip r:embed="rId3" cstate="print"/>
          <a:srcRect/>
          <a:stretch>
            <a:fillRect/>
          </a:stretch>
        </p:blipFill>
        <p:spPr bwMode="auto">
          <a:xfrm>
            <a:off x="0" y="0"/>
            <a:ext cx="4067175" cy="3048000"/>
          </a:xfrm>
          <a:prstGeom prst="rect">
            <a:avLst/>
          </a:prstGeom>
          <a:noFill/>
          <a:ln w="9525">
            <a:noFill/>
            <a:miter lim="800000"/>
            <a:headEnd/>
            <a:tailEnd/>
          </a:ln>
        </p:spPr>
      </p:pic>
      <p:pic>
        <p:nvPicPr>
          <p:cNvPr id="5124" name="Picture 4" descr="im151579picasso"/>
          <p:cNvPicPr>
            <a:picLocks noChangeAspect="1" noChangeArrowheads="1"/>
          </p:cNvPicPr>
          <p:nvPr/>
        </p:nvPicPr>
        <p:blipFill>
          <a:blip r:embed="rId4" cstate="print"/>
          <a:srcRect/>
          <a:stretch>
            <a:fillRect/>
          </a:stretch>
        </p:blipFill>
        <p:spPr bwMode="auto">
          <a:xfrm>
            <a:off x="6240463" y="0"/>
            <a:ext cx="2903537" cy="4005263"/>
          </a:xfrm>
          <a:prstGeom prst="rect">
            <a:avLst/>
          </a:prstGeom>
          <a:noFill/>
          <a:ln w="9525">
            <a:noFill/>
            <a:miter lim="800000"/>
            <a:headEnd/>
            <a:tailEnd/>
          </a:ln>
        </p:spPr>
      </p:pic>
      <p:pic>
        <p:nvPicPr>
          <p:cNvPr id="5125" name="Picture 5" descr="elton-john-2"/>
          <p:cNvPicPr>
            <a:picLocks noChangeAspect="1" noChangeArrowheads="1"/>
          </p:cNvPicPr>
          <p:nvPr/>
        </p:nvPicPr>
        <p:blipFill>
          <a:blip r:embed="rId5" cstate="print"/>
          <a:srcRect/>
          <a:stretch>
            <a:fillRect/>
          </a:stretch>
        </p:blipFill>
        <p:spPr bwMode="auto">
          <a:xfrm>
            <a:off x="6516216" y="3841750"/>
            <a:ext cx="3203575" cy="3016250"/>
          </a:xfrm>
          <a:prstGeom prst="rect">
            <a:avLst/>
          </a:prstGeom>
          <a:noFill/>
          <a:ln w="9525">
            <a:noFill/>
            <a:miter lim="800000"/>
            <a:headEnd/>
            <a:tailEnd/>
          </a:ln>
        </p:spPr>
      </p:pic>
      <p:pic>
        <p:nvPicPr>
          <p:cNvPr id="5126" name="Picture 6" descr="saul-pe%C3%B1a-215x300"/>
          <p:cNvPicPr>
            <a:picLocks noChangeAspect="1" noChangeArrowheads="1"/>
          </p:cNvPicPr>
          <p:nvPr/>
        </p:nvPicPr>
        <p:blipFill>
          <a:blip r:embed="rId6" cstate="print"/>
          <a:srcRect/>
          <a:stretch>
            <a:fillRect/>
          </a:stretch>
        </p:blipFill>
        <p:spPr bwMode="auto">
          <a:xfrm>
            <a:off x="0" y="2420888"/>
            <a:ext cx="2047875" cy="2857500"/>
          </a:xfrm>
          <a:prstGeom prst="rect">
            <a:avLst/>
          </a:prstGeom>
          <a:noFill/>
          <a:ln w="9525">
            <a:noFill/>
            <a:miter lim="800000"/>
            <a:headEnd/>
            <a:tailEnd/>
          </a:ln>
        </p:spPr>
      </p:pic>
      <p:pic>
        <p:nvPicPr>
          <p:cNvPr id="5128" name="Picture 8" descr="darwin"/>
          <p:cNvPicPr>
            <a:picLocks noChangeAspect="1" noChangeArrowheads="1"/>
          </p:cNvPicPr>
          <p:nvPr/>
        </p:nvPicPr>
        <p:blipFill>
          <a:blip r:embed="rId7" cstate="print"/>
          <a:srcRect/>
          <a:stretch>
            <a:fillRect/>
          </a:stretch>
        </p:blipFill>
        <p:spPr bwMode="auto">
          <a:xfrm>
            <a:off x="4038600" y="0"/>
            <a:ext cx="2422525" cy="3357563"/>
          </a:xfrm>
          <a:prstGeom prst="rect">
            <a:avLst/>
          </a:prstGeom>
          <a:noFill/>
          <a:ln w="9525">
            <a:noFill/>
            <a:miter lim="800000"/>
            <a:headEnd/>
            <a:tailEnd/>
          </a:ln>
        </p:spPr>
      </p:pic>
      <p:pic>
        <p:nvPicPr>
          <p:cNvPr id="5129" name="Picture 9" descr="mesi"/>
          <p:cNvPicPr>
            <a:picLocks noChangeAspect="1" noChangeArrowheads="1"/>
          </p:cNvPicPr>
          <p:nvPr/>
        </p:nvPicPr>
        <p:blipFill>
          <a:blip r:embed="rId8" cstate="print"/>
          <a:srcRect/>
          <a:stretch>
            <a:fillRect/>
          </a:stretch>
        </p:blipFill>
        <p:spPr bwMode="auto">
          <a:xfrm>
            <a:off x="3995738" y="3357563"/>
            <a:ext cx="2520950" cy="1677987"/>
          </a:xfrm>
          <a:prstGeom prst="rect">
            <a:avLst/>
          </a:prstGeom>
          <a:noFill/>
          <a:ln w="9525">
            <a:noFill/>
            <a:miter lim="800000"/>
            <a:headEnd/>
            <a:tailEnd/>
          </a:ln>
        </p:spPr>
      </p:pic>
      <p:pic>
        <p:nvPicPr>
          <p:cNvPr id="5130" name="Picture 10" descr="Gustavo+Rodr%C3%ADguez"/>
          <p:cNvPicPr>
            <a:picLocks noChangeAspect="1" noChangeArrowheads="1"/>
          </p:cNvPicPr>
          <p:nvPr/>
        </p:nvPicPr>
        <p:blipFill>
          <a:blip r:embed="rId9" cstate="print"/>
          <a:srcRect/>
          <a:stretch>
            <a:fillRect/>
          </a:stretch>
        </p:blipFill>
        <p:spPr bwMode="auto">
          <a:xfrm>
            <a:off x="3635375" y="4943475"/>
            <a:ext cx="2881313" cy="1914525"/>
          </a:xfrm>
          <a:prstGeom prst="rect">
            <a:avLst/>
          </a:prstGeom>
          <a:noFill/>
          <a:ln w="9525">
            <a:noFill/>
            <a:miter lim="800000"/>
            <a:headEnd/>
            <a:tailEnd/>
          </a:ln>
        </p:spPr>
      </p:pic>
      <p:pic>
        <p:nvPicPr>
          <p:cNvPr id="5131" name="Picture 11" descr="jaime-bayly1"/>
          <p:cNvPicPr>
            <a:picLocks noChangeAspect="1" noChangeArrowheads="1"/>
          </p:cNvPicPr>
          <p:nvPr/>
        </p:nvPicPr>
        <p:blipFill>
          <a:blip r:embed="rId10" cstate="print"/>
          <a:srcRect/>
          <a:stretch>
            <a:fillRect/>
          </a:stretch>
        </p:blipFill>
        <p:spPr bwMode="auto">
          <a:xfrm>
            <a:off x="2051720" y="5085184"/>
            <a:ext cx="1908175" cy="2114550"/>
          </a:xfrm>
          <a:prstGeom prst="rect">
            <a:avLst/>
          </a:prstGeom>
          <a:noFill/>
          <a:ln w="9525">
            <a:noFill/>
            <a:miter lim="800000"/>
            <a:headEnd/>
            <a:tailEnd/>
          </a:ln>
        </p:spPr>
      </p:pic>
      <p:sp>
        <p:nvSpPr>
          <p:cNvPr id="5132" name="Text Box 12"/>
          <p:cNvSpPr txBox="1">
            <a:spLocks noChangeArrowheads="1"/>
          </p:cNvSpPr>
          <p:nvPr/>
        </p:nvSpPr>
        <p:spPr bwMode="auto">
          <a:xfrm>
            <a:off x="2627313" y="2060575"/>
            <a:ext cx="1295400" cy="274638"/>
          </a:xfrm>
          <a:prstGeom prst="rect">
            <a:avLst/>
          </a:prstGeom>
          <a:noFill/>
          <a:ln w="9525">
            <a:noFill/>
            <a:miter lim="800000"/>
            <a:headEnd/>
            <a:tailEnd/>
          </a:ln>
        </p:spPr>
        <p:txBody>
          <a:bodyPr>
            <a:spAutoFit/>
          </a:bodyPr>
          <a:lstStyle/>
          <a:p>
            <a:pPr>
              <a:spcBef>
                <a:spcPct val="50000"/>
              </a:spcBef>
            </a:pPr>
            <a:r>
              <a:rPr lang="es-PE" sz="1200" b="1" dirty="0">
                <a:solidFill>
                  <a:srgbClr val="FFFF00"/>
                </a:solidFill>
                <a:effectLst>
                  <a:outerShdw blurRad="38100" dist="38100" dir="2700000" algn="tl">
                    <a:srgbClr val="000000">
                      <a:alpha val="43137"/>
                    </a:srgbClr>
                  </a:outerShdw>
                </a:effectLst>
              </a:rPr>
              <a:t>Albert Einstein</a:t>
            </a:r>
          </a:p>
        </p:txBody>
      </p:sp>
      <p:sp>
        <p:nvSpPr>
          <p:cNvPr id="5133" name="Text Box 13"/>
          <p:cNvSpPr txBox="1">
            <a:spLocks noChangeArrowheads="1"/>
          </p:cNvSpPr>
          <p:nvPr/>
        </p:nvSpPr>
        <p:spPr bwMode="auto">
          <a:xfrm>
            <a:off x="5219701" y="0"/>
            <a:ext cx="1224508" cy="274638"/>
          </a:xfrm>
          <a:prstGeom prst="rect">
            <a:avLst/>
          </a:prstGeom>
          <a:solidFill>
            <a:schemeClr val="tx1"/>
          </a:solidFill>
          <a:ln w="9525">
            <a:noFill/>
            <a:miter lim="800000"/>
            <a:headEnd/>
            <a:tailEnd/>
          </a:ln>
        </p:spPr>
        <p:txBody>
          <a:bodyPr wrap="square">
            <a:spAutoFit/>
          </a:bodyPr>
          <a:lstStyle/>
          <a:p>
            <a:pPr>
              <a:spcBef>
                <a:spcPct val="50000"/>
              </a:spcBef>
            </a:pPr>
            <a:r>
              <a:rPr lang="es-PE" sz="1200" b="1" dirty="0">
                <a:solidFill>
                  <a:srgbClr val="FF0000"/>
                </a:solidFill>
              </a:rPr>
              <a:t>Charles Darwin</a:t>
            </a:r>
          </a:p>
        </p:txBody>
      </p:sp>
      <p:sp>
        <p:nvSpPr>
          <p:cNvPr id="5135" name="Text Box 15"/>
          <p:cNvSpPr txBox="1">
            <a:spLocks noChangeArrowheads="1"/>
          </p:cNvSpPr>
          <p:nvPr/>
        </p:nvSpPr>
        <p:spPr bwMode="auto">
          <a:xfrm>
            <a:off x="684213" y="4797425"/>
            <a:ext cx="1368425" cy="274638"/>
          </a:xfrm>
          <a:prstGeom prst="rect">
            <a:avLst/>
          </a:prstGeom>
          <a:noFill/>
          <a:ln w="9525">
            <a:noFill/>
            <a:miter lim="800000"/>
            <a:headEnd/>
            <a:tailEnd/>
          </a:ln>
        </p:spPr>
        <p:txBody>
          <a:bodyPr>
            <a:spAutoFit/>
          </a:bodyPr>
          <a:lstStyle/>
          <a:p>
            <a:pPr>
              <a:spcBef>
                <a:spcPct val="50000"/>
              </a:spcBef>
            </a:pPr>
            <a:r>
              <a:rPr lang="es-PE" sz="1200" b="1">
                <a:solidFill>
                  <a:srgbClr val="FFFF66"/>
                </a:solidFill>
              </a:rPr>
              <a:t>Saul Peña</a:t>
            </a:r>
          </a:p>
        </p:txBody>
      </p:sp>
      <p:sp>
        <p:nvSpPr>
          <p:cNvPr id="5137" name="Text Box 17"/>
          <p:cNvSpPr txBox="1">
            <a:spLocks noChangeArrowheads="1"/>
          </p:cNvSpPr>
          <p:nvPr/>
        </p:nvSpPr>
        <p:spPr bwMode="auto">
          <a:xfrm>
            <a:off x="3995738" y="3933825"/>
            <a:ext cx="1080318" cy="274638"/>
          </a:xfrm>
          <a:prstGeom prst="rect">
            <a:avLst/>
          </a:prstGeom>
          <a:noFill/>
          <a:ln w="9525">
            <a:noFill/>
            <a:miter lim="800000"/>
            <a:headEnd/>
            <a:tailEnd/>
          </a:ln>
        </p:spPr>
        <p:txBody>
          <a:bodyPr wrap="square">
            <a:spAutoFit/>
          </a:bodyPr>
          <a:lstStyle/>
          <a:p>
            <a:pPr>
              <a:spcBef>
                <a:spcPct val="50000"/>
              </a:spcBef>
            </a:pPr>
            <a:r>
              <a:rPr lang="es-PE" sz="1200" b="1" dirty="0">
                <a:solidFill>
                  <a:srgbClr val="FFFF00"/>
                </a:solidFill>
                <a:effectLst>
                  <a:outerShdw blurRad="38100" dist="38100" dir="2700000" algn="tl">
                    <a:srgbClr val="000000">
                      <a:alpha val="43137"/>
                    </a:srgbClr>
                  </a:outerShdw>
                </a:effectLst>
              </a:rPr>
              <a:t>Lionel </a:t>
            </a:r>
            <a:r>
              <a:rPr lang="es-PE" sz="1200" b="1" dirty="0" err="1">
                <a:solidFill>
                  <a:srgbClr val="FFFF00"/>
                </a:solidFill>
                <a:effectLst>
                  <a:outerShdw blurRad="38100" dist="38100" dir="2700000" algn="tl">
                    <a:srgbClr val="000000">
                      <a:alpha val="43137"/>
                    </a:srgbClr>
                  </a:outerShdw>
                </a:effectLst>
              </a:rPr>
              <a:t>Messi</a:t>
            </a:r>
            <a:endParaRPr lang="es-PE" sz="1200" b="1" dirty="0">
              <a:solidFill>
                <a:srgbClr val="FFFF00"/>
              </a:solidFill>
              <a:effectLst>
                <a:outerShdw blurRad="38100" dist="38100" dir="2700000" algn="tl">
                  <a:srgbClr val="000000">
                    <a:alpha val="43137"/>
                  </a:srgbClr>
                </a:outerShdw>
              </a:effectLst>
            </a:endParaRPr>
          </a:p>
        </p:txBody>
      </p:sp>
      <p:sp>
        <p:nvSpPr>
          <p:cNvPr id="5138" name="Text Box 18"/>
          <p:cNvSpPr txBox="1">
            <a:spLocks noChangeArrowheads="1"/>
          </p:cNvSpPr>
          <p:nvPr/>
        </p:nvSpPr>
        <p:spPr bwMode="auto">
          <a:xfrm>
            <a:off x="8101013" y="4005064"/>
            <a:ext cx="1042987" cy="274638"/>
          </a:xfrm>
          <a:prstGeom prst="rect">
            <a:avLst/>
          </a:prstGeom>
          <a:noFill/>
          <a:ln w="9525">
            <a:noFill/>
            <a:miter lim="800000"/>
            <a:headEnd/>
            <a:tailEnd/>
          </a:ln>
        </p:spPr>
        <p:txBody>
          <a:bodyPr>
            <a:spAutoFit/>
          </a:bodyPr>
          <a:lstStyle/>
          <a:p>
            <a:pPr>
              <a:spcBef>
                <a:spcPct val="50000"/>
              </a:spcBef>
            </a:pPr>
            <a:r>
              <a:rPr lang="es-PE" sz="1200" b="1" dirty="0">
                <a:solidFill>
                  <a:srgbClr val="FFFF00"/>
                </a:solidFill>
                <a:effectLst>
                  <a:outerShdw blurRad="38100" dist="38100" dir="2700000" algn="tl">
                    <a:srgbClr val="000000">
                      <a:alpha val="43137"/>
                    </a:srgbClr>
                  </a:outerShdw>
                </a:effectLst>
              </a:rPr>
              <a:t>Elton John</a:t>
            </a:r>
          </a:p>
        </p:txBody>
      </p:sp>
      <p:sp>
        <p:nvSpPr>
          <p:cNvPr id="5139" name="Text Box 19"/>
          <p:cNvSpPr txBox="1">
            <a:spLocks noChangeArrowheads="1"/>
          </p:cNvSpPr>
          <p:nvPr/>
        </p:nvSpPr>
        <p:spPr bwMode="auto">
          <a:xfrm>
            <a:off x="5364088" y="6453336"/>
            <a:ext cx="1368425" cy="274637"/>
          </a:xfrm>
          <a:prstGeom prst="rect">
            <a:avLst/>
          </a:prstGeom>
          <a:noFill/>
          <a:ln w="9525">
            <a:noFill/>
            <a:miter lim="800000"/>
            <a:headEnd/>
            <a:tailEnd/>
          </a:ln>
        </p:spPr>
        <p:txBody>
          <a:bodyPr>
            <a:spAutoFit/>
          </a:bodyPr>
          <a:lstStyle/>
          <a:p>
            <a:pPr>
              <a:spcBef>
                <a:spcPct val="50000"/>
              </a:spcBef>
            </a:pPr>
            <a:r>
              <a:rPr lang="es-PE" sz="1200" b="1" dirty="0">
                <a:solidFill>
                  <a:srgbClr val="FFFF00"/>
                </a:solidFill>
                <a:effectLst>
                  <a:outerShdw blurRad="38100" dist="38100" dir="2700000" algn="tl">
                    <a:srgbClr val="000000">
                      <a:alpha val="43137"/>
                    </a:srgbClr>
                  </a:outerShdw>
                </a:effectLst>
              </a:rPr>
              <a:t>G. Rodriguez</a:t>
            </a:r>
          </a:p>
        </p:txBody>
      </p:sp>
      <p:pic>
        <p:nvPicPr>
          <p:cNvPr id="38914" name="Picture 2" descr="http://top-people.starmedia.com/tmp/swotti/cacheBWFYAW8GDMFYZ2FZIGXSB3NH/imgMario%20Vargas%20Llosa4.jpg"/>
          <p:cNvPicPr>
            <a:picLocks noChangeAspect="1" noChangeArrowheads="1"/>
          </p:cNvPicPr>
          <p:nvPr/>
        </p:nvPicPr>
        <p:blipFill>
          <a:blip r:embed="rId11" cstate="print"/>
          <a:srcRect/>
          <a:stretch>
            <a:fillRect/>
          </a:stretch>
        </p:blipFill>
        <p:spPr bwMode="auto">
          <a:xfrm>
            <a:off x="2195736" y="2434826"/>
            <a:ext cx="1800200" cy="2613194"/>
          </a:xfrm>
          <a:prstGeom prst="rect">
            <a:avLst/>
          </a:prstGeom>
          <a:noFill/>
        </p:spPr>
      </p:pic>
      <p:sp>
        <p:nvSpPr>
          <p:cNvPr id="21" name="Text Box 16"/>
          <p:cNvSpPr txBox="1">
            <a:spLocks noChangeArrowheads="1"/>
          </p:cNvSpPr>
          <p:nvPr/>
        </p:nvSpPr>
        <p:spPr bwMode="auto">
          <a:xfrm>
            <a:off x="2915816" y="4653136"/>
            <a:ext cx="1007690" cy="274638"/>
          </a:xfrm>
          <a:prstGeom prst="rect">
            <a:avLst/>
          </a:prstGeom>
          <a:noFill/>
          <a:ln w="9525">
            <a:noFill/>
            <a:miter lim="800000"/>
            <a:headEnd/>
            <a:tailEnd/>
          </a:ln>
        </p:spPr>
        <p:txBody>
          <a:bodyPr wrap="square">
            <a:spAutoFit/>
          </a:bodyPr>
          <a:lstStyle/>
          <a:p>
            <a:pPr>
              <a:spcBef>
                <a:spcPct val="50000"/>
              </a:spcBef>
            </a:pPr>
            <a:r>
              <a:rPr lang="es-PE" sz="1200" b="1" dirty="0" smtClean="0">
                <a:solidFill>
                  <a:srgbClr val="FFFF66"/>
                </a:solidFill>
              </a:rPr>
              <a:t>M.V.LLOSA </a:t>
            </a:r>
            <a:endParaRPr lang="es-PE" sz="1200" b="1" dirty="0">
              <a:solidFill>
                <a:srgbClr val="FFFF66"/>
              </a:solidFill>
            </a:endParaRPr>
          </a:p>
        </p:txBody>
      </p:sp>
      <p:sp>
        <p:nvSpPr>
          <p:cNvPr id="22" name="Text Box 12"/>
          <p:cNvSpPr txBox="1">
            <a:spLocks noChangeArrowheads="1"/>
          </p:cNvSpPr>
          <p:nvPr/>
        </p:nvSpPr>
        <p:spPr bwMode="auto">
          <a:xfrm>
            <a:off x="7884368" y="116632"/>
            <a:ext cx="1259632" cy="276999"/>
          </a:xfrm>
          <a:prstGeom prst="rect">
            <a:avLst/>
          </a:prstGeom>
          <a:noFill/>
          <a:ln w="9525">
            <a:noFill/>
            <a:miter lim="800000"/>
            <a:headEnd/>
            <a:tailEnd/>
          </a:ln>
        </p:spPr>
        <p:txBody>
          <a:bodyPr wrap="square">
            <a:spAutoFit/>
          </a:bodyPr>
          <a:lstStyle/>
          <a:p>
            <a:pPr>
              <a:spcBef>
                <a:spcPct val="50000"/>
              </a:spcBef>
            </a:pPr>
            <a:r>
              <a:rPr lang="es-PE" sz="1200" b="1" dirty="0" smtClean="0">
                <a:solidFill>
                  <a:srgbClr val="FFFF00"/>
                </a:solidFill>
                <a:effectLst>
                  <a:outerShdw blurRad="38100" dist="38100" dir="2700000" algn="tl">
                    <a:srgbClr val="000000">
                      <a:alpha val="43137"/>
                    </a:srgbClr>
                  </a:outerShdw>
                </a:effectLst>
              </a:rPr>
              <a:t>PABLO PICASO</a:t>
            </a:r>
            <a:endParaRPr lang="es-PE" sz="1200" b="1" dirty="0">
              <a:solidFill>
                <a:srgbClr val="FFFF00"/>
              </a:solidFill>
              <a:effectLst>
                <a:outerShdw blurRad="38100" dist="38100" dir="2700000" algn="tl">
                  <a:srgbClr val="000000">
                    <a:alpha val="43137"/>
                  </a:srgbClr>
                </a:outerShdw>
              </a:effectLst>
            </a:endParaRPr>
          </a:p>
        </p:txBody>
      </p:sp>
      <p:pic>
        <p:nvPicPr>
          <p:cNvPr id="38916" name="Picture 4" descr="http://news.sanford.duke.edu/sites/news.sanford.duke.edu/files/images/rsb/gardner2.jpg?1299083638"/>
          <p:cNvPicPr>
            <a:picLocks noChangeAspect="1" noChangeArrowheads="1"/>
          </p:cNvPicPr>
          <p:nvPr/>
        </p:nvPicPr>
        <p:blipFill>
          <a:blip r:embed="rId12" cstate="print"/>
          <a:srcRect/>
          <a:stretch>
            <a:fillRect/>
          </a:stretch>
        </p:blipFill>
        <p:spPr bwMode="auto">
          <a:xfrm>
            <a:off x="467544" y="5229200"/>
            <a:ext cx="1109761" cy="1484784"/>
          </a:xfrm>
          <a:prstGeom prst="rect">
            <a:avLst/>
          </a:prstGeom>
          <a:noFill/>
        </p:spPr>
      </p:pic>
      <p:sp>
        <p:nvSpPr>
          <p:cNvPr id="24" name="Text Box 2"/>
          <p:cNvSpPr txBox="1">
            <a:spLocks noChangeArrowheads="1"/>
          </p:cNvSpPr>
          <p:nvPr/>
        </p:nvSpPr>
        <p:spPr bwMode="auto">
          <a:xfrm>
            <a:off x="0" y="6334780"/>
            <a:ext cx="1979712" cy="523220"/>
          </a:xfrm>
          <a:prstGeom prst="rect">
            <a:avLst/>
          </a:prstGeom>
          <a:solidFill>
            <a:schemeClr val="bg1">
              <a:lumMod val="65000"/>
              <a:lumOff val="35000"/>
            </a:schemeClr>
          </a:solidFill>
          <a:ln w="9525">
            <a:noFill/>
            <a:miter lim="800000"/>
            <a:headEnd/>
            <a:tailEnd/>
          </a:ln>
          <a:effectLst/>
        </p:spPr>
        <p:txBody>
          <a:bodyPr wrap="square">
            <a:spAutoFit/>
          </a:bodyPr>
          <a:lstStyle/>
          <a:p>
            <a:pPr>
              <a:spcBef>
                <a:spcPct val="50000"/>
              </a:spcBef>
              <a:defRPr/>
            </a:pPr>
            <a:r>
              <a:rPr lang="es-PE" sz="1400" dirty="0" smtClean="0">
                <a:effectLst>
                  <a:outerShdw blurRad="38100" dist="38100" dir="2700000" algn="tl">
                    <a:srgbClr val="FFFFFF"/>
                  </a:outerShdw>
                </a:effectLst>
              </a:rPr>
              <a:t>HOWARD GARDNER Inteligencias </a:t>
            </a:r>
            <a:r>
              <a:rPr lang="es-PE" sz="1400" dirty="0">
                <a:effectLst>
                  <a:outerShdw blurRad="38100" dist="38100" dir="2700000" algn="tl">
                    <a:srgbClr val="FFFFFF"/>
                  </a:outerShdw>
                </a:effectLst>
              </a:rPr>
              <a:t>Múltiples</a:t>
            </a:r>
            <a:endParaRPr lang="es-PE"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640960" cy="764704"/>
          </a:xfrm>
        </p:spPr>
        <p:txBody>
          <a:bodyPr>
            <a:normAutofit/>
          </a:bodyPr>
          <a:lstStyle/>
          <a:p>
            <a:r>
              <a:rPr lang="es-PE" sz="2200" b="1" dirty="0" smtClean="0">
                <a:solidFill>
                  <a:srgbClr val="789C7C"/>
                </a:solidFill>
                <a:effectLst>
                  <a:outerShdw blurRad="38100" dist="38100" dir="2700000" algn="tl">
                    <a:srgbClr val="000000">
                      <a:alpha val="43137"/>
                    </a:srgbClr>
                  </a:outerShdw>
                </a:effectLst>
              </a:rPr>
              <a:t>¿QUÉ HABILIDADES REQUIERE TENER ESTE ARTISTA </a:t>
            </a:r>
            <a:br>
              <a:rPr lang="es-PE" sz="2200" b="1" dirty="0" smtClean="0">
                <a:solidFill>
                  <a:srgbClr val="789C7C"/>
                </a:solidFill>
                <a:effectLst>
                  <a:outerShdw blurRad="38100" dist="38100" dir="2700000" algn="tl">
                    <a:srgbClr val="000000">
                      <a:alpha val="43137"/>
                    </a:srgbClr>
                  </a:outerShdw>
                </a:effectLst>
              </a:rPr>
            </a:br>
            <a:r>
              <a:rPr lang="es-PE" sz="2200" b="1" dirty="0" smtClean="0">
                <a:solidFill>
                  <a:srgbClr val="789C7C"/>
                </a:solidFill>
                <a:effectLst>
                  <a:outerShdw blurRad="38100" dist="38100" dir="2700000" algn="tl">
                    <a:srgbClr val="000000">
                      <a:alpha val="43137"/>
                    </a:srgbClr>
                  </a:outerShdw>
                </a:effectLst>
              </a:rPr>
              <a:t>KSENIYA SIMONOVA LAST LOVE (3’) ARTE EN ARENA ? </a:t>
            </a:r>
            <a:endParaRPr lang="es-PE" sz="2200" b="1" dirty="0">
              <a:solidFill>
                <a:srgbClr val="789C7C"/>
              </a:solidFill>
              <a:effectLst>
                <a:outerShdw blurRad="38100" dist="38100" dir="2700000" algn="tl">
                  <a:srgbClr val="000000">
                    <a:alpha val="43137"/>
                  </a:srgbClr>
                </a:outerShdw>
              </a:effectLst>
            </a:endParaRPr>
          </a:p>
        </p:txBody>
      </p:sp>
      <p:sp>
        <p:nvSpPr>
          <p:cNvPr id="4" name="1 Título"/>
          <p:cNvSpPr txBox="1">
            <a:spLocks/>
          </p:cNvSpPr>
          <p:nvPr/>
        </p:nvSpPr>
        <p:spPr>
          <a:xfrm>
            <a:off x="251520" y="2924944"/>
            <a:ext cx="8784976"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2400" b="1">
                <a:solidFill>
                  <a:srgbClr val="789C7C"/>
                </a:solidFill>
                <a:effectLst>
                  <a:outerShdw blurRad="38100" dist="38100" dir="2700000" algn="tl">
                    <a:srgbClr val="000000">
                      <a:alpha val="43137"/>
                    </a:srgbClr>
                  </a:outerShdw>
                </a:effectLst>
              </a:rPr>
              <a:t>https://www.youtube.com/watch?v=Bg0KvFZrXvk</a:t>
            </a:r>
            <a:endParaRPr lang="es-PE" sz="2400" b="1" dirty="0">
              <a:solidFill>
                <a:srgbClr val="789C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5141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836712"/>
          </a:xfrm>
        </p:spPr>
        <p:txBody>
          <a:bodyPr>
            <a:normAutofit fontScale="90000"/>
          </a:bodyPr>
          <a:lstStyle/>
          <a:p>
            <a:r>
              <a:rPr lang="es-PE" sz="2800" b="1" dirty="0" smtClean="0">
                <a:solidFill>
                  <a:srgbClr val="789C7C"/>
                </a:solidFill>
                <a:effectLst>
                  <a:outerShdw blurRad="38100" dist="38100" dir="2700000" algn="tl">
                    <a:srgbClr val="000000">
                      <a:alpha val="43137"/>
                    </a:srgbClr>
                  </a:outerShdw>
                </a:effectLst>
              </a:rPr>
              <a:t>HABILIDADES DEL CREADOR E INTÉRPRETE: </a:t>
            </a:r>
            <a:br>
              <a:rPr lang="es-PE" sz="2800" b="1" dirty="0" smtClean="0">
                <a:solidFill>
                  <a:srgbClr val="789C7C"/>
                </a:solidFill>
                <a:effectLst>
                  <a:outerShdw blurRad="38100" dist="38100" dir="2700000" algn="tl">
                    <a:srgbClr val="000000">
                      <a:alpha val="43137"/>
                    </a:srgbClr>
                  </a:outerShdw>
                </a:effectLst>
              </a:rPr>
            </a:br>
            <a:r>
              <a:rPr lang="es-PE" sz="2800" b="1" dirty="0" smtClean="0">
                <a:solidFill>
                  <a:srgbClr val="789C7C"/>
                </a:solidFill>
                <a:effectLst>
                  <a:outerShdw blurRad="38100" dist="38100" dir="2700000" algn="tl">
                    <a:srgbClr val="000000">
                      <a:alpha val="43137"/>
                    </a:srgbClr>
                  </a:outerShdw>
                </a:effectLst>
              </a:rPr>
              <a:t>QUE NO SON VERBALES NI NUMÉRICAS</a:t>
            </a:r>
            <a:endParaRPr lang="es-PE" sz="2800" b="1" dirty="0">
              <a:solidFill>
                <a:srgbClr val="789C7C"/>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95536" y="1052736"/>
            <a:ext cx="8352928" cy="5544616"/>
          </a:xfrm>
        </p:spPr>
        <p:txBody>
          <a:bodyPr>
            <a:normAutofit lnSpcReduction="10000"/>
          </a:bodyPr>
          <a:lstStyle/>
          <a:p>
            <a:r>
              <a:rPr lang="es-PE" b="1" dirty="0" smtClean="0"/>
              <a:t>Creatividad, originalidad, innovación</a:t>
            </a:r>
          </a:p>
          <a:p>
            <a:r>
              <a:rPr lang="es-PE" b="1" dirty="0" smtClean="0"/>
              <a:t>Pensamiento crítico</a:t>
            </a:r>
          </a:p>
          <a:p>
            <a:r>
              <a:rPr lang="es-PE" b="1" dirty="0" smtClean="0"/>
              <a:t>Inteligencia espacial y perceptual,</a:t>
            </a:r>
          </a:p>
          <a:p>
            <a:r>
              <a:rPr lang="es-PE" b="1" dirty="0" smtClean="0"/>
              <a:t>Capacidad de escucha, habilidades motoras,</a:t>
            </a:r>
          </a:p>
          <a:p>
            <a:r>
              <a:rPr lang="es-PE" b="1" dirty="0" smtClean="0"/>
              <a:t>Memoria</a:t>
            </a:r>
          </a:p>
          <a:p>
            <a:r>
              <a:rPr lang="es-PE" b="1" dirty="0" smtClean="0"/>
              <a:t>Concentración</a:t>
            </a:r>
          </a:p>
          <a:p>
            <a:r>
              <a:rPr lang="es-PE" b="1" dirty="0" smtClean="0"/>
              <a:t>Organización del tiempo </a:t>
            </a:r>
          </a:p>
          <a:p>
            <a:r>
              <a:rPr lang="es-PE" b="1" dirty="0" smtClean="0"/>
              <a:t>Autodisciplina, disciplina grupal </a:t>
            </a:r>
          </a:p>
          <a:p>
            <a:r>
              <a:rPr lang="es-PE" b="1" dirty="0" smtClean="0"/>
              <a:t>Autoconfianza, reconocimiento</a:t>
            </a:r>
          </a:p>
          <a:p>
            <a:r>
              <a:rPr lang="es-PE" b="1" dirty="0" smtClean="0"/>
              <a:t>Sentido estético</a:t>
            </a:r>
            <a:endParaRPr lang="es-PE" dirty="0"/>
          </a:p>
        </p:txBody>
      </p:sp>
    </p:spTree>
    <p:extLst>
      <p:ext uri="{BB962C8B-B14F-4D97-AF65-F5344CB8AC3E}">
        <p14:creationId xmlns:p14="http://schemas.microsoft.com/office/powerpoint/2010/main" val="73092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08720"/>
          </a:xfrm>
        </p:spPr>
        <p:txBody>
          <a:bodyPr/>
          <a:lstStyle/>
          <a:p>
            <a:r>
              <a:rPr lang="es-PE" b="1" dirty="0" smtClean="0">
                <a:solidFill>
                  <a:srgbClr val="789C7C"/>
                </a:solidFill>
              </a:rPr>
              <a:t>AL ENSEÑAR ARTE </a:t>
            </a:r>
            <a:endParaRPr lang="es-PE" dirty="0">
              <a:solidFill>
                <a:srgbClr val="789C7C"/>
              </a:solidFill>
            </a:endParaRPr>
          </a:p>
        </p:txBody>
      </p:sp>
      <p:sp>
        <p:nvSpPr>
          <p:cNvPr id="3" name="2 Marcador de contenido"/>
          <p:cNvSpPr>
            <a:spLocks noGrp="1"/>
          </p:cNvSpPr>
          <p:nvPr>
            <p:ph idx="1"/>
          </p:nvPr>
        </p:nvSpPr>
        <p:spPr>
          <a:xfrm>
            <a:off x="395536" y="980728"/>
            <a:ext cx="8424936" cy="5400600"/>
          </a:xfrm>
        </p:spPr>
        <p:txBody>
          <a:bodyPr>
            <a:normAutofit fontScale="92500" lnSpcReduction="20000"/>
          </a:bodyPr>
          <a:lstStyle/>
          <a:p>
            <a:r>
              <a:rPr lang="es-PE" b="1" dirty="0" smtClean="0"/>
              <a:t>Se enseña que:   </a:t>
            </a:r>
            <a:endParaRPr lang="es-PE" dirty="0" smtClean="0"/>
          </a:p>
          <a:p>
            <a:pPr lvl="0"/>
            <a:r>
              <a:rPr lang="es-PE" b="1" dirty="0" smtClean="0"/>
              <a:t>HAY MUCHAS </a:t>
            </a:r>
            <a:r>
              <a:rPr lang="es-PE" b="1" dirty="0" smtClean="0">
                <a:solidFill>
                  <a:srgbClr val="FFFF00"/>
                </a:solidFill>
              </a:rPr>
              <a:t>MANERAS DIFERENTES DE INTEPRETAR EL MUNDO</a:t>
            </a:r>
            <a:r>
              <a:rPr lang="es-PE" b="1" dirty="0" smtClean="0"/>
              <a:t>, DE EXPRESAR LOS SENTIMIENTOS Y PENSAMIENTOS </a:t>
            </a:r>
            <a:endParaRPr lang="es-PE" dirty="0" smtClean="0"/>
          </a:p>
          <a:p>
            <a:pPr lvl="0"/>
            <a:r>
              <a:rPr lang="es-PE" b="1" dirty="0" smtClean="0">
                <a:solidFill>
                  <a:srgbClr val="FFFF00"/>
                </a:solidFill>
              </a:rPr>
              <a:t>MEZCLAR MATERIALES PERSONAS</a:t>
            </a:r>
            <a:r>
              <a:rPr lang="es-PE" b="1" dirty="0" smtClean="0"/>
              <a:t>, ROLES, IDEAS DE MANERA CREATIVA COMO NO LO HACE NINGUNA OTRA DISCIPLINA </a:t>
            </a:r>
            <a:endParaRPr lang="es-PE" dirty="0" smtClean="0"/>
          </a:p>
          <a:p>
            <a:r>
              <a:rPr lang="es-PE" b="1" dirty="0"/>
              <a:t>QUE LOS </a:t>
            </a:r>
            <a:r>
              <a:rPr lang="es-PE" b="1" dirty="0">
                <a:solidFill>
                  <a:srgbClr val="FFFF00"/>
                </a:solidFill>
              </a:rPr>
              <a:t>LÍMITES DEL LENGUAJE NO SON LOS LÍMITES DE LA COGNICIÓN. </a:t>
            </a:r>
            <a:endParaRPr lang="es-PE" dirty="0">
              <a:solidFill>
                <a:srgbClr val="FFFF00"/>
              </a:solidFill>
            </a:endParaRPr>
          </a:p>
          <a:p>
            <a:pPr lvl="0"/>
            <a:r>
              <a:rPr lang="es-PE" b="1" dirty="0" smtClean="0"/>
              <a:t>TENER PRESENTE LA </a:t>
            </a:r>
            <a:r>
              <a:rPr lang="es-PE" b="1" dirty="0" smtClean="0">
                <a:solidFill>
                  <a:srgbClr val="FFFF00"/>
                </a:solidFill>
              </a:rPr>
              <a:t>DIMENSIÓN ESTÉTICA </a:t>
            </a:r>
            <a:endParaRPr lang="es-PE" dirty="0" smtClean="0">
              <a:solidFill>
                <a:srgbClr val="FFFF00"/>
              </a:solidFill>
            </a:endParaRPr>
          </a:p>
          <a:p>
            <a:pPr lvl="0"/>
            <a:r>
              <a:rPr lang="es-PE" b="1" dirty="0" smtClean="0">
                <a:solidFill>
                  <a:srgbClr val="FF0000"/>
                </a:solidFill>
              </a:rPr>
              <a:t>ES UN MEDIO QUE PERMITE SENTIRSE BIEN CON LO QUE SE HACE, SUPERANDO LAS LIMITACIONES QUE TENDRÍA EN OTROS MEDIOS. </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PE" dirty="0" smtClean="0"/>
              <a:t>Al alumno que no se le permite vivir estas experiencias como parte de su formación escolar, se le está amputando una parte del conocimiento del mundo que lo dejará inválido en muchos aspectos que tienen que ve con las sensaciones, la estética, la creatividad, la imaginación, la comunicación, el compromiso social, etc. </a:t>
            </a:r>
            <a:endParaRPr lang="es-PE" dirty="0"/>
          </a:p>
        </p:txBody>
      </p:sp>
      <p:sp>
        <p:nvSpPr>
          <p:cNvPr id="4" name="1 Título"/>
          <p:cNvSpPr>
            <a:spLocks noGrp="1"/>
          </p:cNvSpPr>
          <p:nvPr>
            <p:ph type="title"/>
          </p:nvPr>
        </p:nvSpPr>
        <p:spPr>
          <a:xfrm>
            <a:off x="467544" y="0"/>
            <a:ext cx="8229600" cy="908720"/>
          </a:xfrm>
        </p:spPr>
        <p:txBody>
          <a:bodyPr/>
          <a:lstStyle/>
          <a:p>
            <a:r>
              <a:rPr lang="es-PE" b="1" dirty="0" smtClean="0">
                <a:solidFill>
                  <a:srgbClr val="789C7C"/>
                </a:solidFill>
              </a:rPr>
              <a:t>EN LA ESCUELA</a:t>
            </a:r>
            <a:endParaRPr lang="es-PE" dirty="0">
              <a:solidFill>
                <a:srgbClr val="789C7C"/>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2290266"/>
          </a:xfrm>
        </p:spPr>
        <p:txBody>
          <a:bodyPr>
            <a:normAutofit/>
          </a:bodyPr>
          <a:lstStyle/>
          <a:p>
            <a:r>
              <a:rPr lang="es-PE" sz="9600" b="1" dirty="0" smtClean="0">
                <a:solidFill>
                  <a:schemeClr val="accent2">
                    <a:lumMod val="75000"/>
                  </a:schemeClr>
                </a:solidFill>
              </a:rPr>
              <a:t>GRACIAS</a:t>
            </a:r>
            <a:endParaRPr lang="es-PE" sz="9600" b="1" dirty="0">
              <a:solidFill>
                <a:schemeClr val="accent2">
                  <a:lumMod val="75000"/>
                </a:schemeClr>
              </a:solidFill>
            </a:endParaRPr>
          </a:p>
        </p:txBody>
      </p:sp>
      <p:sp>
        <p:nvSpPr>
          <p:cNvPr id="4" name="2 Subtítulo"/>
          <p:cNvSpPr txBox="1">
            <a:spLocks/>
          </p:cNvSpPr>
          <p:nvPr/>
        </p:nvSpPr>
        <p:spPr>
          <a:xfrm>
            <a:off x="1115616" y="3501008"/>
            <a:ext cx="6768752" cy="273630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4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n-ea"/>
                <a:cs typeface="+mn-cs"/>
              </a:rPr>
              <a:t>León Trahtemberg</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40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mj-lt"/>
                <a:ea typeface="+mn-ea"/>
                <a:cs typeface="+mn-cs"/>
              </a:rPr>
              <a:t>facebook</a:t>
            </a:r>
            <a:r>
              <a:rPr kumimoji="0" lang="es-PE" sz="4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n-ea"/>
                <a:cs typeface="+mn-cs"/>
              </a:rPr>
              <a:t>; </a:t>
            </a:r>
            <a:r>
              <a:rPr kumimoji="0" lang="es-PE" sz="40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mj-lt"/>
                <a:ea typeface="+mn-ea"/>
                <a:cs typeface="+mn-cs"/>
              </a:rPr>
              <a:t>twitter</a:t>
            </a:r>
            <a:r>
              <a:rPr kumimoji="0" lang="es-PE" sz="4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4000" b="1"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mj-lt"/>
                <a:ea typeface="+mn-ea"/>
                <a:cs typeface="+mn-cs"/>
              </a:rPr>
              <a:t>leon</a:t>
            </a:r>
            <a:r>
              <a:rPr kumimoji="0" lang="es-PE" sz="4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n-ea"/>
                <a:cs typeface="+mn-cs"/>
              </a:rPr>
              <a:t> @ trahtemberg.com</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PE" sz="4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j-lt"/>
                <a:ea typeface="+mn-ea"/>
                <a:cs typeface="+mn-cs"/>
              </a:rPr>
              <a:t>www.trahtemberg.com</a:t>
            </a:r>
            <a:endParaRPr kumimoji="0" lang="es-PE" sz="40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24744"/>
          </a:xfrm>
        </p:spPr>
        <p:txBody>
          <a:bodyPr>
            <a:normAutofit/>
          </a:bodyPr>
          <a:lstStyle/>
          <a:p>
            <a:r>
              <a:rPr lang="es-PE" b="1" dirty="0" smtClean="0">
                <a:solidFill>
                  <a:srgbClr val="557559"/>
                </a:solidFill>
                <a:effectLst>
                  <a:outerShdw blurRad="38100" dist="38100" dir="2700000" algn="tl">
                    <a:srgbClr val="000000">
                      <a:alpha val="43137"/>
                    </a:srgbClr>
                  </a:outerShdw>
                </a:effectLst>
              </a:rPr>
              <a:t>UN CORO MUY ESPECIAL</a:t>
            </a:r>
            <a:endParaRPr lang="es-PE" dirty="0"/>
          </a:p>
        </p:txBody>
      </p:sp>
      <p:pic>
        <p:nvPicPr>
          <p:cNvPr id="3" name="Creatividad Musical IMAGINE - Glee - Coro de sordos.wmv">
            <a:hlinkClick r:id="" action="ppaction://media"/>
          </p:cNvPr>
          <p:cNvPicPr>
            <a:picLocks noRot="1" noChangeAspect="1"/>
          </p:cNvPicPr>
          <p:nvPr>
            <a:videoFile r:link="rId1"/>
          </p:nvPr>
        </p:nvPicPr>
        <p:blipFill>
          <a:blip r:embed="rId3" cstate="print"/>
          <a:stretch>
            <a:fillRect/>
          </a:stretch>
        </p:blipFill>
        <p:spPr>
          <a:xfrm>
            <a:off x="971600" y="980728"/>
            <a:ext cx="7416824" cy="5472608"/>
          </a:xfrm>
          <a:prstGeom prst="rect">
            <a:avLst/>
          </a:prstGeom>
        </p:spPr>
      </p:pic>
    </p:spTree>
    <p:extLst>
      <p:ext uri="{BB962C8B-B14F-4D97-AF65-F5344CB8AC3E}">
        <p14:creationId xmlns:p14="http://schemas.microsoft.com/office/powerpoint/2010/main" val="2872879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03"/>
          <p:cNvPicPr>
            <a:picLocks noChangeAspect="1" noChangeArrowheads="1"/>
          </p:cNvPicPr>
          <p:nvPr/>
        </p:nvPicPr>
        <p:blipFill>
          <a:blip r:embed="rId2" cstate="print"/>
          <a:srcRect/>
          <a:stretch>
            <a:fillRect/>
          </a:stretch>
        </p:blipFill>
        <p:spPr bwMode="auto">
          <a:xfrm>
            <a:off x="-900608" y="0"/>
            <a:ext cx="5257801" cy="3944937"/>
          </a:xfrm>
          <a:prstGeom prst="rect">
            <a:avLst/>
          </a:prstGeom>
          <a:noFill/>
          <a:ln w="9525">
            <a:noFill/>
            <a:miter lim="800000"/>
            <a:headEnd/>
            <a:tailEnd/>
          </a:ln>
        </p:spPr>
      </p:pic>
      <p:pic>
        <p:nvPicPr>
          <p:cNvPr id="78855" name="Picture 7" descr="23"/>
          <p:cNvPicPr>
            <a:picLocks noChangeAspect="1" noChangeArrowheads="1"/>
          </p:cNvPicPr>
          <p:nvPr/>
        </p:nvPicPr>
        <p:blipFill>
          <a:blip r:embed="rId3" cstate="print"/>
          <a:srcRect/>
          <a:stretch>
            <a:fillRect/>
          </a:stretch>
        </p:blipFill>
        <p:spPr bwMode="auto">
          <a:xfrm>
            <a:off x="4643438" y="3482975"/>
            <a:ext cx="4500562" cy="3375025"/>
          </a:xfrm>
          <a:prstGeom prst="rect">
            <a:avLst/>
          </a:prstGeom>
          <a:noFill/>
          <a:ln w="9525">
            <a:noFill/>
            <a:miter lim="800000"/>
            <a:headEnd/>
            <a:tailEnd/>
          </a:ln>
        </p:spPr>
      </p:pic>
      <p:sp>
        <p:nvSpPr>
          <p:cNvPr id="5" name="4 CuadroTexto"/>
          <p:cNvSpPr txBox="1"/>
          <p:nvPr/>
        </p:nvSpPr>
        <p:spPr>
          <a:xfrm>
            <a:off x="4572000" y="476672"/>
            <a:ext cx="4176464" cy="1754326"/>
          </a:xfrm>
          <a:prstGeom prst="rect">
            <a:avLst/>
          </a:prstGeom>
          <a:noFill/>
        </p:spPr>
        <p:txBody>
          <a:bodyPr wrap="square" rtlCol="0">
            <a:spAutoFit/>
          </a:bodyPr>
          <a:lstStyle/>
          <a:p>
            <a:r>
              <a:rPr lang="es-PE" b="1" dirty="0" smtClean="0">
                <a:solidFill>
                  <a:srgbClr val="FFFF00"/>
                </a:solidFill>
              </a:rPr>
              <a:t>ESCUELA, ESPACIO DE SUFRIMIENTO, SIMILAR A UNA CÁRCEL, HOSPITAL, CENTRO DE TORTURA (BULLYING, AGRESIÓN, COMPETENCIA). </a:t>
            </a:r>
          </a:p>
          <a:p>
            <a:r>
              <a:rPr lang="es-PE" b="1" dirty="0" smtClean="0">
                <a:solidFill>
                  <a:srgbClr val="FFFF00"/>
                </a:solidFill>
              </a:rPr>
              <a:t>EL RECREO ES EL MOMENTO MÁS ESPERADO</a:t>
            </a:r>
            <a:endParaRPr lang="es-PE" b="1" dirty="0">
              <a:solidFill>
                <a:srgbClr val="FFFF00"/>
              </a:solidFill>
            </a:endParaRPr>
          </a:p>
        </p:txBody>
      </p:sp>
      <p:sp>
        <p:nvSpPr>
          <p:cNvPr id="6" name="5 CuadroTexto"/>
          <p:cNvSpPr txBox="1"/>
          <p:nvPr/>
        </p:nvSpPr>
        <p:spPr>
          <a:xfrm>
            <a:off x="323528" y="4365104"/>
            <a:ext cx="4104456" cy="1754326"/>
          </a:xfrm>
          <a:prstGeom prst="rect">
            <a:avLst/>
          </a:prstGeom>
          <a:noFill/>
        </p:spPr>
        <p:txBody>
          <a:bodyPr wrap="square" rtlCol="0">
            <a:spAutoFit/>
          </a:bodyPr>
          <a:lstStyle/>
          <a:p>
            <a:r>
              <a:rPr lang="es-PE" b="1" dirty="0" smtClean="0">
                <a:solidFill>
                  <a:srgbClr val="FFFF00"/>
                </a:solidFill>
              </a:rPr>
              <a:t>ESCUELA, ESPACIO DE CRECIMIENTO, DISFRUTE, ALEGRÍA, EMOCIÓN POR EL APRENDIZAJE , COOPERACIÓN Y AGRADABLE CONVIVENCIA SOCIAL</a:t>
            </a:r>
          </a:p>
          <a:p>
            <a:r>
              <a:rPr lang="es-PE" b="1" dirty="0" smtClean="0">
                <a:solidFill>
                  <a:srgbClr val="FFFF00"/>
                </a:solidFill>
              </a:rPr>
              <a:t>LOS ALUMNOS NO TIENEN APURO PARA SALIR DE LA CLASE</a:t>
            </a:r>
            <a:endParaRPr lang="es-PE"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78855"/>
                                        </p:tgtEl>
                                        <p:attrNameLst>
                                          <p:attrName>style.visibility</p:attrName>
                                        </p:attrNameLst>
                                      </p:cBhvr>
                                      <p:to>
                                        <p:strVal val="visible"/>
                                      </p:to>
                                    </p:set>
                                    <p:animEffect transition="in" filter="blinds(horizontal)">
                                      <p:cBhvr>
                                        <p:cTn id="16" dur="500"/>
                                        <p:tgtEl>
                                          <p:spTgt spid="7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06090"/>
          </a:xfrm>
        </p:spPr>
        <p:txBody>
          <a:bodyPr>
            <a:normAutofit fontScale="90000"/>
          </a:bodyPr>
          <a:lstStyle/>
          <a:p>
            <a:r>
              <a:rPr lang="es-PE" b="1" dirty="0" smtClean="0">
                <a:solidFill>
                  <a:srgbClr val="789C7C"/>
                </a:solidFill>
              </a:rPr>
              <a:t>CORRELACIONES Y SINERGIAS:</a:t>
            </a:r>
            <a:endParaRPr lang="es-PE" dirty="0">
              <a:solidFill>
                <a:srgbClr val="789C7C"/>
              </a:solidFill>
            </a:endParaRPr>
          </a:p>
        </p:txBody>
      </p:sp>
      <p:sp>
        <p:nvSpPr>
          <p:cNvPr id="3" name="2 Marcador de contenido"/>
          <p:cNvSpPr>
            <a:spLocks noGrp="1"/>
          </p:cNvSpPr>
          <p:nvPr>
            <p:ph idx="1"/>
          </p:nvPr>
        </p:nvSpPr>
        <p:spPr>
          <a:xfrm>
            <a:off x="0" y="692696"/>
            <a:ext cx="8820472" cy="5904656"/>
          </a:xfrm>
        </p:spPr>
        <p:txBody>
          <a:bodyPr>
            <a:noAutofit/>
          </a:bodyPr>
          <a:lstStyle/>
          <a:p>
            <a:r>
              <a:rPr lang="es-PE" sz="2000" b="1" dirty="0" smtClean="0"/>
              <a:t>Las artes han demostrado </a:t>
            </a:r>
            <a:r>
              <a:rPr lang="es-PE" sz="2000" b="1" dirty="0" smtClean="0">
                <a:solidFill>
                  <a:srgbClr val="FF0000"/>
                </a:solidFill>
              </a:rPr>
              <a:t>mediante la investigación </a:t>
            </a:r>
            <a:r>
              <a:rPr lang="es-PE" sz="2000" b="1" dirty="0" smtClean="0"/>
              <a:t>tener un </a:t>
            </a:r>
            <a:r>
              <a:rPr lang="es-PE" sz="2000" b="1" u="sng" dirty="0" smtClean="0">
                <a:solidFill>
                  <a:srgbClr val="FF0000"/>
                </a:solidFill>
              </a:rPr>
              <a:t>valor instrumental</a:t>
            </a:r>
            <a:r>
              <a:rPr lang="es-PE" sz="2000" b="1" dirty="0" smtClean="0">
                <a:solidFill>
                  <a:srgbClr val="FF0000"/>
                </a:solidFill>
              </a:rPr>
              <a:t>: </a:t>
            </a:r>
            <a:r>
              <a:rPr lang="es-PE" sz="2000" b="1" dirty="0" smtClean="0"/>
              <a:t>Promueve el  </a:t>
            </a:r>
            <a:r>
              <a:rPr lang="es-PE" sz="2000" b="1" u="sng" dirty="0" smtClean="0">
                <a:solidFill>
                  <a:srgbClr val="FFFF00"/>
                </a:solidFill>
              </a:rPr>
              <a:t>pensamiento crítico, inteligencia espacial, habilidades perceptuales, organización del tiempo, autodisciplina y autoconfianza.  </a:t>
            </a:r>
            <a:endParaRPr lang="es-PE" sz="2000" dirty="0" smtClean="0">
              <a:solidFill>
                <a:srgbClr val="FFFF00"/>
              </a:solidFill>
            </a:endParaRPr>
          </a:p>
          <a:p>
            <a:r>
              <a:rPr lang="es-PE" sz="2000" b="1" dirty="0" smtClean="0"/>
              <a:t>1).  Clases de arte (danza, drama, música, artes visuales) en secundaria </a:t>
            </a:r>
            <a:r>
              <a:rPr lang="es-PE" sz="2000" b="1" u="sng" dirty="0" smtClean="0">
                <a:solidFill>
                  <a:srgbClr val="FFFF00"/>
                </a:solidFill>
              </a:rPr>
              <a:t>mejoran la disciplina</a:t>
            </a:r>
            <a:r>
              <a:rPr lang="es-PE" sz="2000" b="1" dirty="0" smtClean="0">
                <a:solidFill>
                  <a:srgbClr val="FFFF00"/>
                </a:solidFill>
              </a:rPr>
              <a:t>, </a:t>
            </a:r>
            <a:r>
              <a:rPr lang="es-PE" sz="2000" b="1" dirty="0" smtClean="0"/>
              <a:t>estimulan </a:t>
            </a:r>
            <a:r>
              <a:rPr lang="es-PE" sz="2000" b="1" u="sng" dirty="0" smtClean="0">
                <a:solidFill>
                  <a:srgbClr val="FFFF00"/>
                </a:solidFill>
              </a:rPr>
              <a:t>la creatividad</a:t>
            </a:r>
            <a:r>
              <a:rPr lang="es-PE" sz="2000" b="1" dirty="0" smtClean="0">
                <a:solidFill>
                  <a:srgbClr val="FFFF00"/>
                </a:solidFill>
              </a:rPr>
              <a:t>, </a:t>
            </a:r>
            <a:r>
              <a:rPr lang="es-PE" sz="2000" b="1" u="sng" dirty="0" smtClean="0">
                <a:solidFill>
                  <a:srgbClr val="FFFF00"/>
                </a:solidFill>
              </a:rPr>
              <a:t>canalizan constructivamente la energía adolescente</a:t>
            </a:r>
            <a:r>
              <a:rPr lang="es-PE" sz="2000" b="1" dirty="0" smtClean="0">
                <a:solidFill>
                  <a:srgbClr val="FFFF00"/>
                </a:solidFill>
              </a:rPr>
              <a:t> </a:t>
            </a:r>
            <a:r>
              <a:rPr lang="es-PE" sz="2000" b="1" dirty="0" smtClean="0"/>
              <a:t>y les ayuda a entender y analizar el mundo que los rodea,  favoreciendo además el </a:t>
            </a:r>
            <a:r>
              <a:rPr lang="es-PE" sz="2000" b="1" u="sng" dirty="0" smtClean="0">
                <a:solidFill>
                  <a:srgbClr val="FFFF00"/>
                </a:solidFill>
              </a:rPr>
              <a:t>reconocimiento entre pares y de los familiares</a:t>
            </a:r>
            <a:r>
              <a:rPr lang="es-PE" sz="2000" b="1" dirty="0" smtClean="0">
                <a:solidFill>
                  <a:srgbClr val="FFFF00"/>
                </a:solidFill>
              </a:rPr>
              <a:t>. </a:t>
            </a:r>
            <a:endParaRPr lang="es-PE" sz="2000" dirty="0" smtClean="0">
              <a:solidFill>
                <a:srgbClr val="FFFF00"/>
              </a:solidFill>
            </a:endParaRPr>
          </a:p>
          <a:p>
            <a:r>
              <a:rPr lang="es-PE" sz="2000" b="1" dirty="0" smtClean="0"/>
              <a:t>2).  El arte, sin tener una naturaleza numérica o verbal posee el potencial de </a:t>
            </a:r>
            <a:r>
              <a:rPr lang="es-PE" sz="2000" b="1" u="sng" dirty="0" smtClean="0"/>
              <a:t>cultivar el talento matemático y lingüístico de los estudiantes</a:t>
            </a:r>
            <a:r>
              <a:rPr lang="es-PE" sz="2000" b="1" dirty="0" smtClean="0"/>
              <a:t>. Los alumnos muy involucrados en el arte mostraron </a:t>
            </a:r>
            <a:r>
              <a:rPr lang="es-PE" sz="2000" b="1" dirty="0" smtClean="0">
                <a:solidFill>
                  <a:srgbClr val="FFFF00"/>
                </a:solidFill>
              </a:rPr>
              <a:t>mejor rendimiento en matemáticas,  más creatividad y originalidad, sentido de cooperación, confianza en sus habilidades, y articulación de ideas</a:t>
            </a:r>
            <a:r>
              <a:rPr lang="es-PE" sz="2000" b="1" dirty="0" smtClean="0"/>
              <a:t> con sentimientos que aquellos estudiantes con escasa experiencia con el arte. </a:t>
            </a:r>
            <a:endParaRPr lang="es-PE" sz="2000" dirty="0" smtClean="0"/>
          </a:p>
          <a:p>
            <a:r>
              <a:rPr lang="es-PE" sz="2000" b="1" dirty="0" smtClean="0"/>
              <a:t>3). La </a:t>
            </a:r>
            <a:r>
              <a:rPr lang="es-PE" sz="2000" b="1" u="sng" dirty="0" smtClean="0">
                <a:solidFill>
                  <a:srgbClr val="FFFF00"/>
                </a:solidFill>
              </a:rPr>
              <a:t>discriminación auditiva</a:t>
            </a:r>
            <a:r>
              <a:rPr lang="es-PE" sz="2000" b="1" dirty="0" smtClean="0">
                <a:solidFill>
                  <a:srgbClr val="FFFF00"/>
                </a:solidFill>
              </a:rPr>
              <a:t> </a:t>
            </a:r>
            <a:r>
              <a:rPr lang="es-PE" sz="2000" b="1" dirty="0" smtClean="0"/>
              <a:t>desarrollada al estudiar instrumentos</a:t>
            </a:r>
            <a:r>
              <a:rPr lang="es-PE" sz="2000" b="1" dirty="0" smtClean="0">
                <a:solidFill>
                  <a:srgbClr val="FFFF00"/>
                </a:solidFill>
              </a:rPr>
              <a:t> </a:t>
            </a:r>
            <a:r>
              <a:rPr lang="es-PE" sz="2000" b="1" u="sng" dirty="0" smtClean="0">
                <a:solidFill>
                  <a:srgbClr val="FFFF00"/>
                </a:solidFill>
              </a:rPr>
              <a:t>ayuda a desarrollar habilidades fonéticas.</a:t>
            </a:r>
            <a:r>
              <a:rPr lang="es-PE" sz="2000" b="1" u="sng" dirty="0" smtClean="0"/>
              <a:t> </a:t>
            </a:r>
            <a:r>
              <a:rPr lang="es-PE" sz="2000" b="1" dirty="0" smtClean="0"/>
              <a:t> El uso de </a:t>
            </a:r>
            <a:r>
              <a:rPr lang="es-PE" sz="2000" b="1" u="sng" dirty="0" smtClean="0">
                <a:solidFill>
                  <a:srgbClr val="FFFF00"/>
                </a:solidFill>
              </a:rPr>
              <a:t>canciones facilita el aprendizaje de la lectura y escritura</a:t>
            </a:r>
            <a:r>
              <a:rPr lang="es-PE" sz="2000" b="1" dirty="0" smtClean="0">
                <a:solidFill>
                  <a:srgbClr val="FFFF00"/>
                </a:solidFill>
              </a:rPr>
              <a:t> </a:t>
            </a:r>
            <a:r>
              <a:rPr lang="es-PE" sz="2000" b="1" dirty="0" smtClean="0"/>
              <a:t>porque hay una estrecha relación entre la habilidad rítmica y el aprendizaje de lectura en niños de 7 y 8 años. </a:t>
            </a:r>
            <a:endParaRPr lang="es-PE" sz="2000" dirty="0"/>
          </a:p>
        </p:txBody>
      </p:sp>
    </p:spTree>
    <p:extLst>
      <p:ext uri="{BB962C8B-B14F-4D97-AF65-F5344CB8AC3E}">
        <p14:creationId xmlns:p14="http://schemas.microsoft.com/office/powerpoint/2010/main" val="18578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Carlos\Escritorio\pubs-grandes-causes-020.jpg"/>
          <p:cNvPicPr>
            <a:picLocks noChangeAspect="1" noChangeArrowheads="1"/>
          </p:cNvPicPr>
          <p:nvPr/>
        </p:nvPicPr>
        <p:blipFill>
          <a:blip r:embed="rId2" cstate="print"/>
          <a:srcRect/>
          <a:stretch>
            <a:fillRect/>
          </a:stretch>
        </p:blipFill>
        <p:spPr bwMode="auto">
          <a:xfrm>
            <a:off x="2195736" y="0"/>
            <a:ext cx="5013449" cy="686819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26924"/>
          <p:cNvPicPr>
            <a:picLocks noChangeAspect="1" noChangeArrowheads="1"/>
          </p:cNvPicPr>
          <p:nvPr/>
        </p:nvPicPr>
        <p:blipFill>
          <a:blip r:embed="rId2" cstate="print"/>
          <a:srcRect/>
          <a:stretch>
            <a:fillRect/>
          </a:stretch>
        </p:blipFill>
        <p:spPr bwMode="auto">
          <a:xfrm>
            <a:off x="323528" y="-36728"/>
            <a:ext cx="8532440" cy="68947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Carlos\Escritorio\pubs-grandes-causes-005.jpg"/>
          <p:cNvPicPr>
            <a:picLocks noChangeAspect="1" noChangeArrowheads="1"/>
          </p:cNvPicPr>
          <p:nvPr/>
        </p:nvPicPr>
        <p:blipFill>
          <a:blip r:embed="rId2" cstate="print"/>
          <a:srcRect/>
          <a:stretch>
            <a:fillRect/>
          </a:stretch>
        </p:blipFill>
        <p:spPr bwMode="auto">
          <a:xfrm>
            <a:off x="2483768" y="-31647"/>
            <a:ext cx="5184576" cy="693818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magenes y Videos al 17 11 2011\documentos\Mis imágenes\Compasion.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http://samirsaba.files.wordpress.com/2008/08/silence.jpg?w=450&amp;h=405"/>
          <p:cNvPicPr>
            <a:picLocks noChangeAspect="1" noChangeArrowheads="1"/>
          </p:cNvPicPr>
          <p:nvPr/>
        </p:nvPicPr>
        <p:blipFill>
          <a:blip r:embed="rId2" cstate="print"/>
          <a:srcRect/>
          <a:stretch>
            <a:fillRect/>
          </a:stretch>
        </p:blipFill>
        <p:spPr bwMode="auto">
          <a:xfrm>
            <a:off x="611560" y="0"/>
            <a:ext cx="7668344" cy="690151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magenes y Videos al 17 11 2011\documentos\Mis imágenes\Como piensa cada genero.jpg"/>
          <p:cNvPicPr>
            <a:picLocks noChangeAspect="1" noChangeArrowheads="1"/>
          </p:cNvPicPr>
          <p:nvPr/>
        </p:nvPicPr>
        <p:blipFill>
          <a:blip r:embed="rId2" cstate="print"/>
          <a:srcRect/>
          <a:stretch>
            <a:fillRect/>
          </a:stretch>
        </p:blipFill>
        <p:spPr bwMode="auto">
          <a:xfrm>
            <a:off x="827584" y="188640"/>
            <a:ext cx="7344816" cy="644826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magenes y Videos al 17 11 2011\documentos\Mis imágenes\Diapositiva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744</Words>
  <Application>Microsoft Office PowerPoint</Application>
  <PresentationFormat>Presentación en pantalla (4:3)</PresentationFormat>
  <Paragraphs>74</Paragraphs>
  <Slides>29</Slides>
  <Notes>1</Notes>
  <HiddenSlides>0</HiddenSlides>
  <MMClips>1</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3" baseType="lpstr">
      <vt:lpstr>Arial</vt:lpstr>
      <vt:lpstr>Calibri</vt:lpstr>
      <vt:lpstr>Tema de Office</vt:lpstr>
      <vt:lpstr>Diapositiva</vt:lpstr>
      <vt:lpstr>POR QUÉ ENSEÑAR ARTE EN LOS COLEGIOS Escuela Nacional de Bellas Artes 11/02/2015   </vt:lpstr>
      <vt:lpstr>Asocie una palabra con cada una de las láminas que siguen, que refleje lo que siente al verla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TOME NOTA DE LAS EMOCIONES Y SENTIMIENTOS QUE LE PRODUCE EL SIGUIENTE VIDEO DEL DUO MAIN TENAT (5’)</vt:lpstr>
      <vt:lpstr>EMOCIONES DEL PRODUCTO ARTÍSTICO SIN LETRAS NI NÚMEROS</vt:lpstr>
      <vt:lpstr>LO QUE APORTA EL ARTE:</vt:lpstr>
      <vt:lpstr>Presentación de PowerPoint</vt:lpstr>
      <vt:lpstr>GIRO VALORATIVO</vt:lpstr>
      <vt:lpstr>Presentación de PowerPoint</vt:lpstr>
      <vt:lpstr>¿QUÉ HABILIDADES REQUIERE TENER ESTE ARTISTA  KSENIYA SIMONOVA LAST LOVE (3’) ARTE EN ARENA ? </vt:lpstr>
      <vt:lpstr>HABILIDADES DEL CREADOR E INTÉRPRETE:  QUE NO SON VERBALES NI NUMÉRICAS</vt:lpstr>
      <vt:lpstr>AL ENSEÑAR ARTE </vt:lpstr>
      <vt:lpstr>EN LA ESCUELA</vt:lpstr>
      <vt:lpstr>GRACIAS</vt:lpstr>
      <vt:lpstr>UN CORO MUY ESPECIAL</vt:lpstr>
      <vt:lpstr>Presentación de PowerPoint</vt:lpstr>
      <vt:lpstr>CORRELACIONES Y SINERGIAS: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León</dc:creator>
  <cp:lastModifiedBy>Julio Cesar Vega Guanilo</cp:lastModifiedBy>
  <cp:revision>59</cp:revision>
  <dcterms:created xsi:type="dcterms:W3CDTF">2012-05-07T11:34:01Z</dcterms:created>
  <dcterms:modified xsi:type="dcterms:W3CDTF">2015-02-12T16:01:05Z</dcterms:modified>
</cp:coreProperties>
</file>