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8" r:id="rId10"/>
    <p:sldId id="269" r:id="rId11"/>
    <p:sldId id="265" r:id="rId12"/>
    <p:sldId id="266" r:id="rId13"/>
    <p:sldId id="267" r:id="rId14"/>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A46F68AA-14A7-4DE0-A191-9E486F74C939}" type="datetimeFigureOut">
              <a:rPr lang="es-MX" smtClean="0"/>
              <a:t>23/05/2015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3E13E8A-35BF-4F3F-BF73-577AAFDE7BCC}" type="slidenum">
              <a:rPr lang="es-MX" smtClean="0"/>
              <a:t>‹Nº›</a:t>
            </a:fld>
            <a:endParaRPr lang="es-MX"/>
          </a:p>
        </p:txBody>
      </p:sp>
    </p:spTree>
    <p:extLst>
      <p:ext uri="{BB962C8B-B14F-4D97-AF65-F5344CB8AC3E}">
        <p14:creationId xmlns:p14="http://schemas.microsoft.com/office/powerpoint/2010/main" val="2954201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A46F68AA-14A7-4DE0-A191-9E486F74C939}" type="datetimeFigureOut">
              <a:rPr lang="es-MX" smtClean="0"/>
              <a:t>23/05/2015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3E13E8A-35BF-4F3F-BF73-577AAFDE7BCC}" type="slidenum">
              <a:rPr lang="es-MX" smtClean="0"/>
              <a:t>‹Nº›</a:t>
            </a:fld>
            <a:endParaRPr lang="es-MX"/>
          </a:p>
        </p:txBody>
      </p:sp>
    </p:spTree>
    <p:extLst>
      <p:ext uri="{BB962C8B-B14F-4D97-AF65-F5344CB8AC3E}">
        <p14:creationId xmlns:p14="http://schemas.microsoft.com/office/powerpoint/2010/main" val="3055751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A46F68AA-14A7-4DE0-A191-9E486F74C939}" type="datetimeFigureOut">
              <a:rPr lang="es-MX" smtClean="0"/>
              <a:t>23/05/2015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3E13E8A-35BF-4F3F-BF73-577AAFDE7BCC}" type="slidenum">
              <a:rPr lang="es-MX" smtClean="0"/>
              <a:t>‹Nº›</a:t>
            </a:fld>
            <a:endParaRPr lang="es-MX"/>
          </a:p>
        </p:txBody>
      </p:sp>
    </p:spTree>
    <p:extLst>
      <p:ext uri="{BB962C8B-B14F-4D97-AF65-F5344CB8AC3E}">
        <p14:creationId xmlns:p14="http://schemas.microsoft.com/office/powerpoint/2010/main" val="3463460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A46F68AA-14A7-4DE0-A191-9E486F74C939}" type="datetimeFigureOut">
              <a:rPr lang="es-MX" smtClean="0"/>
              <a:t>23/05/2015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3E13E8A-35BF-4F3F-BF73-577AAFDE7BCC}" type="slidenum">
              <a:rPr lang="es-MX" smtClean="0"/>
              <a:t>‹Nº›</a:t>
            </a:fld>
            <a:endParaRPr lang="es-MX"/>
          </a:p>
        </p:txBody>
      </p:sp>
    </p:spTree>
    <p:extLst>
      <p:ext uri="{BB962C8B-B14F-4D97-AF65-F5344CB8AC3E}">
        <p14:creationId xmlns:p14="http://schemas.microsoft.com/office/powerpoint/2010/main" val="3264356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A46F68AA-14A7-4DE0-A191-9E486F74C939}" type="datetimeFigureOut">
              <a:rPr lang="es-MX" smtClean="0"/>
              <a:t>23/05/2015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3E13E8A-35BF-4F3F-BF73-577AAFDE7BCC}" type="slidenum">
              <a:rPr lang="es-MX" smtClean="0"/>
              <a:t>‹Nº›</a:t>
            </a:fld>
            <a:endParaRPr lang="es-MX"/>
          </a:p>
        </p:txBody>
      </p:sp>
    </p:spTree>
    <p:extLst>
      <p:ext uri="{BB962C8B-B14F-4D97-AF65-F5344CB8AC3E}">
        <p14:creationId xmlns:p14="http://schemas.microsoft.com/office/powerpoint/2010/main" val="2546931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A46F68AA-14A7-4DE0-A191-9E486F74C939}" type="datetimeFigureOut">
              <a:rPr lang="es-MX" smtClean="0"/>
              <a:t>23/05/2015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83E13E8A-35BF-4F3F-BF73-577AAFDE7BCC}" type="slidenum">
              <a:rPr lang="es-MX" smtClean="0"/>
              <a:t>‹Nº›</a:t>
            </a:fld>
            <a:endParaRPr lang="es-MX"/>
          </a:p>
        </p:txBody>
      </p:sp>
    </p:spTree>
    <p:extLst>
      <p:ext uri="{BB962C8B-B14F-4D97-AF65-F5344CB8AC3E}">
        <p14:creationId xmlns:p14="http://schemas.microsoft.com/office/powerpoint/2010/main" val="1732305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A46F68AA-14A7-4DE0-A191-9E486F74C939}" type="datetimeFigureOut">
              <a:rPr lang="es-MX" smtClean="0"/>
              <a:t>23/05/2015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83E13E8A-35BF-4F3F-BF73-577AAFDE7BCC}" type="slidenum">
              <a:rPr lang="es-MX" smtClean="0"/>
              <a:t>‹Nº›</a:t>
            </a:fld>
            <a:endParaRPr lang="es-MX"/>
          </a:p>
        </p:txBody>
      </p:sp>
    </p:spTree>
    <p:extLst>
      <p:ext uri="{BB962C8B-B14F-4D97-AF65-F5344CB8AC3E}">
        <p14:creationId xmlns:p14="http://schemas.microsoft.com/office/powerpoint/2010/main" val="2594923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A46F68AA-14A7-4DE0-A191-9E486F74C939}" type="datetimeFigureOut">
              <a:rPr lang="es-MX" smtClean="0"/>
              <a:t>23/05/2015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83E13E8A-35BF-4F3F-BF73-577AAFDE7BCC}" type="slidenum">
              <a:rPr lang="es-MX" smtClean="0"/>
              <a:t>‹Nº›</a:t>
            </a:fld>
            <a:endParaRPr lang="es-MX"/>
          </a:p>
        </p:txBody>
      </p:sp>
    </p:spTree>
    <p:extLst>
      <p:ext uri="{BB962C8B-B14F-4D97-AF65-F5344CB8AC3E}">
        <p14:creationId xmlns:p14="http://schemas.microsoft.com/office/powerpoint/2010/main" val="776473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46F68AA-14A7-4DE0-A191-9E486F74C939}" type="datetimeFigureOut">
              <a:rPr lang="es-MX" smtClean="0"/>
              <a:t>23/05/2015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83E13E8A-35BF-4F3F-BF73-577AAFDE7BCC}" type="slidenum">
              <a:rPr lang="es-MX" smtClean="0"/>
              <a:t>‹Nº›</a:t>
            </a:fld>
            <a:endParaRPr lang="es-MX"/>
          </a:p>
        </p:txBody>
      </p:sp>
    </p:spTree>
    <p:extLst>
      <p:ext uri="{BB962C8B-B14F-4D97-AF65-F5344CB8AC3E}">
        <p14:creationId xmlns:p14="http://schemas.microsoft.com/office/powerpoint/2010/main" val="288712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46F68AA-14A7-4DE0-A191-9E486F74C939}" type="datetimeFigureOut">
              <a:rPr lang="es-MX" smtClean="0"/>
              <a:t>23/05/2015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83E13E8A-35BF-4F3F-BF73-577AAFDE7BCC}" type="slidenum">
              <a:rPr lang="es-MX" smtClean="0"/>
              <a:t>‹Nº›</a:t>
            </a:fld>
            <a:endParaRPr lang="es-MX"/>
          </a:p>
        </p:txBody>
      </p:sp>
    </p:spTree>
    <p:extLst>
      <p:ext uri="{BB962C8B-B14F-4D97-AF65-F5344CB8AC3E}">
        <p14:creationId xmlns:p14="http://schemas.microsoft.com/office/powerpoint/2010/main" val="1947940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46F68AA-14A7-4DE0-A191-9E486F74C939}" type="datetimeFigureOut">
              <a:rPr lang="es-MX" smtClean="0"/>
              <a:t>23/05/2015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83E13E8A-35BF-4F3F-BF73-577AAFDE7BCC}" type="slidenum">
              <a:rPr lang="es-MX" smtClean="0"/>
              <a:t>‹Nº›</a:t>
            </a:fld>
            <a:endParaRPr lang="es-MX"/>
          </a:p>
        </p:txBody>
      </p:sp>
    </p:spTree>
    <p:extLst>
      <p:ext uri="{BB962C8B-B14F-4D97-AF65-F5344CB8AC3E}">
        <p14:creationId xmlns:p14="http://schemas.microsoft.com/office/powerpoint/2010/main" val="4080785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6F68AA-14A7-4DE0-A191-9E486F74C939}" type="datetimeFigureOut">
              <a:rPr lang="es-MX" smtClean="0"/>
              <a:t>23/05/2015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E13E8A-35BF-4F3F-BF73-577AAFDE7BCC}" type="slidenum">
              <a:rPr lang="es-MX" smtClean="0"/>
              <a:t>‹Nº›</a:t>
            </a:fld>
            <a:endParaRPr lang="es-MX"/>
          </a:p>
        </p:txBody>
      </p:sp>
    </p:spTree>
    <p:extLst>
      <p:ext uri="{BB962C8B-B14F-4D97-AF65-F5344CB8AC3E}">
        <p14:creationId xmlns:p14="http://schemas.microsoft.com/office/powerpoint/2010/main" val="38948848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b="1" dirty="0" smtClean="0">
                <a:solidFill>
                  <a:srgbClr val="FF0000"/>
                </a:solidFill>
              </a:rPr>
              <a:t>CÓMO SER UN BUEN PRODUCTOR TEATRAL</a:t>
            </a:r>
            <a:endParaRPr lang="es-MX" b="1" dirty="0">
              <a:solidFill>
                <a:srgbClr val="FF0000"/>
              </a:solidFill>
            </a:endParaRPr>
          </a:p>
        </p:txBody>
      </p:sp>
      <p:sp>
        <p:nvSpPr>
          <p:cNvPr id="3" name="2 Subtítulo"/>
          <p:cNvSpPr>
            <a:spLocks noGrp="1"/>
          </p:cNvSpPr>
          <p:nvPr>
            <p:ph type="subTitle" idx="1"/>
          </p:nvPr>
        </p:nvSpPr>
        <p:spPr/>
        <p:txBody>
          <a:bodyPr/>
          <a:lstStyle/>
          <a:p>
            <a:r>
              <a:rPr lang="es-MX" dirty="0" smtClean="0"/>
              <a:t>(sugerencias de uno que puede serlo para algunas cosas, y en otras es un desastre)</a:t>
            </a:r>
            <a:endParaRPr lang="es-MX" dirty="0"/>
          </a:p>
        </p:txBody>
      </p:sp>
    </p:spTree>
    <p:extLst>
      <p:ext uri="{BB962C8B-B14F-4D97-AF65-F5344CB8AC3E}">
        <p14:creationId xmlns:p14="http://schemas.microsoft.com/office/powerpoint/2010/main" val="22407679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i="1" dirty="0" smtClean="0">
                <a:solidFill>
                  <a:srgbClr val="FF0000"/>
                </a:solidFill>
              </a:rPr>
              <a:t>CÓMO MANTENERSE - 3</a:t>
            </a:r>
            <a:endParaRPr lang="es-MX" b="1" i="1" dirty="0">
              <a:solidFill>
                <a:srgbClr val="FF0000"/>
              </a:solidFill>
            </a:endParaRPr>
          </a:p>
        </p:txBody>
      </p:sp>
      <p:sp>
        <p:nvSpPr>
          <p:cNvPr id="3" name="2 Marcador de contenido"/>
          <p:cNvSpPr>
            <a:spLocks noGrp="1"/>
          </p:cNvSpPr>
          <p:nvPr>
            <p:ph idx="1"/>
          </p:nvPr>
        </p:nvSpPr>
        <p:spPr/>
        <p:txBody>
          <a:bodyPr>
            <a:normAutofit fontScale="85000" lnSpcReduction="10000"/>
          </a:bodyPr>
          <a:lstStyle/>
          <a:p>
            <a:pPr algn="just"/>
            <a:r>
              <a:rPr lang="es-MX" dirty="0" smtClean="0"/>
              <a:t>Sabe que su carrera depende la REPUTACIÓN, del «boca a boca». En un mercado tan pequeño como el nuestro, eso es vital</a:t>
            </a:r>
          </a:p>
          <a:p>
            <a:pPr algn="just"/>
            <a:r>
              <a:rPr lang="es-MX" dirty="0" smtClean="0"/>
              <a:t>Lo que destruye esa reputación: </a:t>
            </a:r>
          </a:p>
          <a:p>
            <a:pPr algn="just"/>
            <a:r>
              <a:rPr lang="es-MX" dirty="0" smtClean="0"/>
              <a:t>a) NO PAGAR a tiempo,  </a:t>
            </a:r>
          </a:p>
          <a:p>
            <a:pPr algn="just"/>
            <a:r>
              <a:rPr lang="es-MX" dirty="0" smtClean="0"/>
              <a:t>b) MALTRATAR al equipo en general, </a:t>
            </a:r>
          </a:p>
          <a:p>
            <a:pPr algn="just"/>
            <a:r>
              <a:rPr lang="es-MX" dirty="0" smtClean="0"/>
              <a:t>c) Manipular el PRESUPUESTO de manera evidente, </a:t>
            </a:r>
          </a:p>
          <a:p>
            <a:pPr algn="just"/>
            <a:r>
              <a:rPr lang="es-MX" dirty="0" smtClean="0"/>
              <a:t>d) Que la AUTORIDAD se le vaya de las manos, </a:t>
            </a:r>
          </a:p>
          <a:p>
            <a:pPr algn="just"/>
            <a:r>
              <a:rPr lang="es-MX" dirty="0" smtClean="0"/>
              <a:t>e) Que no cumpla con los PLAZOS de manera óptima </a:t>
            </a:r>
            <a:endParaRPr lang="es-MX" dirty="0"/>
          </a:p>
        </p:txBody>
      </p:sp>
    </p:spTree>
    <p:extLst>
      <p:ext uri="{BB962C8B-B14F-4D97-AF65-F5344CB8AC3E}">
        <p14:creationId xmlns:p14="http://schemas.microsoft.com/office/powerpoint/2010/main" val="1469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i="1" dirty="0" smtClean="0">
                <a:solidFill>
                  <a:srgbClr val="FF0000"/>
                </a:solidFill>
              </a:rPr>
              <a:t>CÓMO DESARROLLAR LA CARRERA</a:t>
            </a:r>
            <a:endParaRPr lang="es-MX" b="1" i="1" dirty="0">
              <a:solidFill>
                <a:srgbClr val="FF0000"/>
              </a:solidFill>
            </a:endParaRPr>
          </a:p>
        </p:txBody>
      </p:sp>
      <p:sp>
        <p:nvSpPr>
          <p:cNvPr id="3" name="2 Marcador de contenido"/>
          <p:cNvSpPr>
            <a:spLocks noGrp="1"/>
          </p:cNvSpPr>
          <p:nvPr>
            <p:ph idx="1"/>
          </p:nvPr>
        </p:nvSpPr>
        <p:spPr/>
        <p:txBody>
          <a:bodyPr>
            <a:normAutofit lnSpcReduction="10000"/>
          </a:bodyPr>
          <a:lstStyle/>
          <a:p>
            <a:pPr algn="just"/>
            <a:r>
              <a:rPr lang="es-MX" dirty="0" smtClean="0"/>
              <a:t>A medida que el tiempo pasa y los resultados son óptimos, poco a poco se aprende a DELEGAR. Se desarrolla un «ojo» para captar los talentos y descartar los entusiasmos si estos no son prácticos</a:t>
            </a:r>
          </a:p>
          <a:p>
            <a:pPr algn="just"/>
            <a:r>
              <a:rPr lang="es-MX" dirty="0" smtClean="0"/>
              <a:t>Es una carrera para empezarla joven. De los 45 años en adelante se alcanza la plenitud. Físicamente, agota desde los 60. Depende de la pasión y el manejo del estrés</a:t>
            </a:r>
            <a:endParaRPr lang="es-MX" dirty="0"/>
          </a:p>
        </p:txBody>
      </p:sp>
    </p:spTree>
    <p:extLst>
      <p:ext uri="{BB962C8B-B14F-4D97-AF65-F5344CB8AC3E}">
        <p14:creationId xmlns:p14="http://schemas.microsoft.com/office/powerpoint/2010/main" val="39670210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b="1" i="1" dirty="0" smtClean="0">
                <a:solidFill>
                  <a:srgbClr val="FF0000"/>
                </a:solidFill>
              </a:rPr>
              <a:t>EL PRODUCTOR DE AUDIOVISUALES</a:t>
            </a:r>
            <a:endParaRPr lang="es-MX" b="1" i="1" dirty="0">
              <a:solidFill>
                <a:srgbClr val="FF0000"/>
              </a:solidFill>
            </a:endParaRPr>
          </a:p>
        </p:txBody>
      </p:sp>
      <p:sp>
        <p:nvSpPr>
          <p:cNvPr id="3" name="2 Marcador de contenido"/>
          <p:cNvSpPr>
            <a:spLocks noGrp="1"/>
          </p:cNvSpPr>
          <p:nvPr>
            <p:ph idx="1"/>
          </p:nvPr>
        </p:nvSpPr>
        <p:spPr/>
        <p:txBody>
          <a:bodyPr>
            <a:normAutofit fontScale="92500" lnSpcReduction="20000"/>
          </a:bodyPr>
          <a:lstStyle/>
          <a:p>
            <a:pPr algn="just"/>
            <a:r>
              <a:rPr lang="es-MX" dirty="0" smtClean="0"/>
              <a:t>Todo se basa en su DESGLOSE de los guiones. El guión es su documento clave</a:t>
            </a:r>
          </a:p>
          <a:p>
            <a:pPr algn="just"/>
            <a:r>
              <a:rPr lang="es-MX" dirty="0" smtClean="0"/>
              <a:t>Sus talentos básicos: saber PROGRAMAR rodajes, MANEJAR dineros. CONVOCAR profesionales para las numerosas áreas</a:t>
            </a:r>
          </a:p>
          <a:p>
            <a:pPr algn="just"/>
            <a:r>
              <a:rPr lang="es-MX" dirty="0" smtClean="0"/>
              <a:t>Necesita un LIDERAZGO mucho mayor, pues los equipos son más numerosos</a:t>
            </a:r>
          </a:p>
          <a:p>
            <a:pPr algn="just"/>
            <a:r>
              <a:rPr lang="es-MX" dirty="0" smtClean="0"/>
              <a:t>Tiene mucho más claro el concepto de FACTIBILIDAD de un proyecto, pues nadie (o es muy raro) trabaja gratis en el mercado audiovisual</a:t>
            </a:r>
            <a:endParaRPr lang="es-MX" dirty="0"/>
          </a:p>
        </p:txBody>
      </p:sp>
    </p:spTree>
    <p:extLst>
      <p:ext uri="{BB962C8B-B14F-4D97-AF65-F5344CB8AC3E}">
        <p14:creationId xmlns:p14="http://schemas.microsoft.com/office/powerpoint/2010/main" val="37222832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dirty="0"/>
          </a:p>
        </p:txBody>
      </p:sp>
      <p:sp>
        <p:nvSpPr>
          <p:cNvPr id="3" name="2 Marcador de contenido"/>
          <p:cNvSpPr>
            <a:spLocks noGrp="1"/>
          </p:cNvSpPr>
          <p:nvPr>
            <p:ph idx="1"/>
          </p:nvPr>
        </p:nvSpPr>
        <p:spPr/>
        <p:txBody>
          <a:bodyPr/>
          <a:lstStyle/>
          <a:p>
            <a:endParaRPr lang="es-MX"/>
          </a:p>
        </p:txBody>
      </p:sp>
    </p:spTree>
    <p:extLst>
      <p:ext uri="{BB962C8B-B14F-4D97-AF65-F5344CB8AC3E}">
        <p14:creationId xmlns:p14="http://schemas.microsoft.com/office/powerpoint/2010/main" val="3837230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332656"/>
            <a:ext cx="8229600" cy="1143000"/>
          </a:xfrm>
        </p:spPr>
        <p:txBody>
          <a:bodyPr>
            <a:normAutofit fontScale="90000"/>
          </a:bodyPr>
          <a:lstStyle/>
          <a:p>
            <a:r>
              <a:rPr lang="es-MX" b="1" i="1" dirty="0" smtClean="0">
                <a:solidFill>
                  <a:srgbClr val="FF0000"/>
                </a:solidFill>
              </a:rPr>
              <a:t>CUESTIÓN PREVIA: ¿DE DÓNDE SALE EL $$$?</a:t>
            </a:r>
            <a:endParaRPr lang="es-MX" b="1" i="1" dirty="0">
              <a:solidFill>
                <a:srgbClr val="FF0000"/>
              </a:solidFill>
            </a:endParaRPr>
          </a:p>
        </p:txBody>
      </p:sp>
      <p:sp>
        <p:nvSpPr>
          <p:cNvPr id="3" name="2 Marcador de contenido"/>
          <p:cNvSpPr>
            <a:spLocks noGrp="1"/>
          </p:cNvSpPr>
          <p:nvPr>
            <p:ph idx="1"/>
          </p:nvPr>
        </p:nvSpPr>
        <p:spPr/>
        <p:txBody>
          <a:bodyPr>
            <a:normAutofit fontScale="92500" lnSpcReduction="10000"/>
          </a:bodyPr>
          <a:lstStyle/>
          <a:p>
            <a:pPr algn="just"/>
            <a:r>
              <a:rPr lang="es-MX" dirty="0" smtClean="0"/>
              <a:t>Cuestión aún más previa: NUNCA debe exceder de una cantidad pre-determinada</a:t>
            </a:r>
          </a:p>
          <a:p>
            <a:pPr algn="just"/>
            <a:r>
              <a:rPr lang="es-MX" dirty="0" smtClean="0"/>
              <a:t>Si sale de un premio y/o financiamiento: hay que tener cuentas ordenadas por si se pide rendimientos y/o auditorías.</a:t>
            </a:r>
          </a:p>
          <a:p>
            <a:pPr algn="just"/>
            <a:r>
              <a:rPr lang="es-MX" dirty="0" smtClean="0"/>
              <a:t>Si sale de un particular: hay que hacer firmar un documento donde se ESPECIFIQUE si habrá (o NO) expectativa de ganancia o por lo menos recuperación. OJO cuando se EXIJA esto por parte del socio capitalista</a:t>
            </a:r>
            <a:endParaRPr lang="es-MX" dirty="0"/>
          </a:p>
        </p:txBody>
      </p:sp>
    </p:spTree>
    <p:extLst>
      <p:ext uri="{BB962C8B-B14F-4D97-AF65-F5344CB8AC3E}">
        <p14:creationId xmlns:p14="http://schemas.microsoft.com/office/powerpoint/2010/main" val="1123765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i="1" dirty="0" smtClean="0">
                <a:solidFill>
                  <a:srgbClr val="FF0000"/>
                </a:solidFill>
              </a:rPr>
              <a:t>UN BUEN PRODUCTOR - 1:</a:t>
            </a:r>
            <a:endParaRPr lang="es-MX" b="1" i="1" dirty="0">
              <a:solidFill>
                <a:srgbClr val="FF0000"/>
              </a:solidFill>
            </a:endParaRPr>
          </a:p>
        </p:txBody>
      </p:sp>
      <p:sp>
        <p:nvSpPr>
          <p:cNvPr id="3" name="2 Marcador de contenido"/>
          <p:cNvSpPr>
            <a:spLocks noGrp="1"/>
          </p:cNvSpPr>
          <p:nvPr>
            <p:ph idx="1"/>
          </p:nvPr>
        </p:nvSpPr>
        <p:spPr>
          <a:xfrm>
            <a:off x="467544" y="1628800"/>
            <a:ext cx="8229600" cy="4525963"/>
          </a:xfrm>
        </p:spPr>
        <p:txBody>
          <a:bodyPr>
            <a:normAutofit fontScale="92500" lnSpcReduction="20000"/>
          </a:bodyPr>
          <a:lstStyle/>
          <a:p>
            <a:pPr algn="just"/>
            <a:r>
              <a:rPr lang="es-MX" dirty="0" smtClean="0"/>
              <a:t>Define el ESTILO de la obra</a:t>
            </a:r>
          </a:p>
          <a:p>
            <a:pPr algn="just"/>
            <a:r>
              <a:rPr lang="es-MX" dirty="0" smtClean="0"/>
              <a:t>Convoca al DIRECTOR y aprueba el ELENCO, sea junto con el Director, o bien por su cuenta (en ese caso, el Director trabaja por encargo)</a:t>
            </a:r>
          </a:p>
          <a:p>
            <a:pPr algn="just"/>
            <a:r>
              <a:rPr lang="es-MX" dirty="0" smtClean="0"/>
              <a:t>Convoca a todos los talentos</a:t>
            </a:r>
          </a:p>
          <a:p>
            <a:pPr algn="just"/>
            <a:r>
              <a:rPr lang="es-MX" dirty="0" smtClean="0"/>
              <a:t>Ordena todos los rubros y proyecciones de gastos para cada uno</a:t>
            </a:r>
          </a:p>
          <a:p>
            <a:pPr algn="just"/>
            <a:r>
              <a:rPr lang="es-MX" dirty="0" smtClean="0"/>
              <a:t>Tiene 3 fases: pre-producción, montaje y desmontaje, cada uno con los gastos correspondientes</a:t>
            </a:r>
            <a:endParaRPr lang="es-MX" dirty="0"/>
          </a:p>
        </p:txBody>
      </p:sp>
    </p:spTree>
    <p:extLst>
      <p:ext uri="{BB962C8B-B14F-4D97-AF65-F5344CB8AC3E}">
        <p14:creationId xmlns:p14="http://schemas.microsoft.com/office/powerpoint/2010/main" val="3374948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i="1" dirty="0" smtClean="0">
                <a:solidFill>
                  <a:srgbClr val="FF0000"/>
                </a:solidFill>
              </a:rPr>
              <a:t>UN BUEN PRODUCTOR - 2</a:t>
            </a:r>
            <a:endParaRPr lang="es-MX" b="1" i="1" dirty="0">
              <a:solidFill>
                <a:srgbClr val="FF0000"/>
              </a:solidFill>
            </a:endParaRPr>
          </a:p>
        </p:txBody>
      </p:sp>
      <p:sp>
        <p:nvSpPr>
          <p:cNvPr id="3" name="2 Marcador de contenido"/>
          <p:cNvSpPr>
            <a:spLocks noGrp="1"/>
          </p:cNvSpPr>
          <p:nvPr>
            <p:ph idx="1"/>
          </p:nvPr>
        </p:nvSpPr>
        <p:spPr/>
        <p:txBody>
          <a:bodyPr/>
          <a:lstStyle/>
          <a:p>
            <a:pPr algn="just"/>
            <a:r>
              <a:rPr lang="es-MX" dirty="0" smtClean="0"/>
              <a:t>Delimita deberes y necesidades de CADA UNO, no deja al azar quién se ocupa de qué</a:t>
            </a:r>
          </a:p>
          <a:p>
            <a:pPr algn="just"/>
            <a:r>
              <a:rPr lang="es-MX" dirty="0" smtClean="0"/>
              <a:t>Genera un ambiente de confianza y logra que nadie se entere de los problemas</a:t>
            </a:r>
          </a:p>
          <a:p>
            <a:pPr algn="just"/>
            <a:r>
              <a:rPr lang="es-MX" dirty="0" smtClean="0"/>
              <a:t>Cuando los hay, da la cara y soluciona</a:t>
            </a:r>
          </a:p>
          <a:p>
            <a:pPr algn="just"/>
            <a:r>
              <a:rPr lang="es-MX" dirty="0" smtClean="0"/>
              <a:t>Cuando se tiene éxito, lo capitaliza para futuros trabajos. Cuando no, aprende de los errores para mejorar</a:t>
            </a:r>
            <a:endParaRPr lang="es-MX" dirty="0"/>
          </a:p>
        </p:txBody>
      </p:sp>
    </p:spTree>
    <p:extLst>
      <p:ext uri="{BB962C8B-B14F-4D97-AF65-F5344CB8AC3E}">
        <p14:creationId xmlns:p14="http://schemas.microsoft.com/office/powerpoint/2010/main" val="3974776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i="1" dirty="0" smtClean="0">
                <a:solidFill>
                  <a:srgbClr val="FF0000"/>
                </a:solidFill>
              </a:rPr>
              <a:t>UN BUEN PRODUCTOR - 3</a:t>
            </a:r>
            <a:endParaRPr lang="es-MX" b="1" i="1" dirty="0">
              <a:solidFill>
                <a:srgbClr val="FF0000"/>
              </a:solidFill>
            </a:endParaRPr>
          </a:p>
        </p:txBody>
      </p:sp>
      <p:sp>
        <p:nvSpPr>
          <p:cNvPr id="3" name="2 Marcador de contenido"/>
          <p:cNvSpPr>
            <a:spLocks noGrp="1"/>
          </p:cNvSpPr>
          <p:nvPr>
            <p:ph idx="1"/>
          </p:nvPr>
        </p:nvSpPr>
        <p:spPr/>
        <p:txBody>
          <a:bodyPr>
            <a:normAutofit fontScale="92500" lnSpcReduction="20000"/>
          </a:bodyPr>
          <a:lstStyle/>
          <a:p>
            <a:pPr algn="just"/>
            <a:r>
              <a:rPr lang="es-MX" dirty="0" smtClean="0"/>
              <a:t>Antes que ser «buena gente» es EFICAZ</a:t>
            </a:r>
          </a:p>
          <a:p>
            <a:pPr algn="just"/>
            <a:r>
              <a:rPr lang="es-MX" dirty="0" smtClean="0"/>
              <a:t>Antes que ser </a:t>
            </a:r>
            <a:r>
              <a:rPr lang="es-MX" dirty="0"/>
              <a:t>u</a:t>
            </a:r>
            <a:r>
              <a:rPr lang="es-MX" dirty="0" smtClean="0"/>
              <a:t>n «hermano» es un PADRE (o MADRE)</a:t>
            </a:r>
          </a:p>
          <a:p>
            <a:pPr algn="just"/>
            <a:r>
              <a:rPr lang="es-MX" dirty="0" smtClean="0"/>
              <a:t>Antes que ser «espontáneo» es ORDENADO, (aunque parezca rígido)</a:t>
            </a:r>
            <a:endParaRPr lang="es-MX" dirty="0"/>
          </a:p>
          <a:p>
            <a:pPr algn="just"/>
            <a:r>
              <a:rPr lang="es-MX" dirty="0" smtClean="0"/>
              <a:t>Sabe ser horizontal cuando es necesario… y vertical cuando es necesario</a:t>
            </a:r>
          </a:p>
          <a:p>
            <a:pPr algn="just"/>
            <a:r>
              <a:rPr lang="es-MX" dirty="0" smtClean="0"/>
              <a:t>NUNCA debe estar por debajo del Director, por más «divo» que éste sea (salvo que su trato previo haya sido privilegiar los deseos del Director incluso por encima de lo posible)</a:t>
            </a:r>
            <a:endParaRPr lang="es-MX" dirty="0"/>
          </a:p>
        </p:txBody>
      </p:sp>
    </p:spTree>
    <p:extLst>
      <p:ext uri="{BB962C8B-B14F-4D97-AF65-F5344CB8AC3E}">
        <p14:creationId xmlns:p14="http://schemas.microsoft.com/office/powerpoint/2010/main" val="63106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i="1" dirty="0" smtClean="0">
                <a:solidFill>
                  <a:srgbClr val="FF0000"/>
                </a:solidFill>
              </a:rPr>
              <a:t>UN BUEN PRODUCTOR - 4</a:t>
            </a:r>
            <a:endParaRPr lang="es-MX" b="1" i="1" dirty="0">
              <a:solidFill>
                <a:srgbClr val="FF0000"/>
              </a:solidFill>
            </a:endParaRPr>
          </a:p>
        </p:txBody>
      </p:sp>
      <p:sp>
        <p:nvSpPr>
          <p:cNvPr id="3" name="2 Marcador de contenido"/>
          <p:cNvSpPr>
            <a:spLocks noGrp="1"/>
          </p:cNvSpPr>
          <p:nvPr>
            <p:ph idx="1"/>
          </p:nvPr>
        </p:nvSpPr>
        <p:spPr/>
        <p:txBody>
          <a:bodyPr>
            <a:normAutofit fontScale="92500"/>
          </a:bodyPr>
          <a:lstStyle/>
          <a:p>
            <a:pPr algn="just"/>
            <a:r>
              <a:rPr lang="es-MX" dirty="0" smtClean="0"/>
              <a:t>Sabe que muy poca gente se acuerda de mencionarlo, pero no sufre: entiende que los actores y el director son los más notorios</a:t>
            </a:r>
          </a:p>
          <a:p>
            <a:pPr algn="just"/>
            <a:r>
              <a:rPr lang="es-MX" dirty="0" smtClean="0"/>
              <a:t>Sabe que tardará buen tiempo en hacer dinero, pues antes debe POSICIONARSE y aprender</a:t>
            </a:r>
          </a:p>
          <a:p>
            <a:pPr algn="just"/>
            <a:r>
              <a:rPr lang="es-MX" dirty="0" smtClean="0"/>
              <a:t>Sabe que sufrirá muchas decepciones… pero eso le importa poco, en verdad</a:t>
            </a:r>
          </a:p>
          <a:p>
            <a:pPr algn="just"/>
            <a:r>
              <a:rPr lang="es-MX" dirty="0" smtClean="0"/>
              <a:t>Sabe que debe tener objetivos a CORTO, MEDIANO y LARGO  plazo, y todos realistas</a:t>
            </a:r>
            <a:endParaRPr lang="es-MX" dirty="0"/>
          </a:p>
        </p:txBody>
      </p:sp>
    </p:spTree>
    <p:extLst>
      <p:ext uri="{BB962C8B-B14F-4D97-AF65-F5344CB8AC3E}">
        <p14:creationId xmlns:p14="http://schemas.microsoft.com/office/powerpoint/2010/main" val="3703911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i="1" dirty="0" smtClean="0">
                <a:solidFill>
                  <a:srgbClr val="FF0000"/>
                </a:solidFill>
              </a:rPr>
              <a:t>CÓMO SE EMPIEZA</a:t>
            </a:r>
            <a:endParaRPr lang="es-MX" b="1" i="1" dirty="0">
              <a:solidFill>
                <a:srgbClr val="FF0000"/>
              </a:solidFill>
            </a:endParaRPr>
          </a:p>
        </p:txBody>
      </p:sp>
      <p:sp>
        <p:nvSpPr>
          <p:cNvPr id="3" name="2 Marcador de contenido"/>
          <p:cNvSpPr>
            <a:spLocks noGrp="1"/>
          </p:cNvSpPr>
          <p:nvPr>
            <p:ph idx="1"/>
          </p:nvPr>
        </p:nvSpPr>
        <p:spPr/>
        <p:txBody>
          <a:bodyPr>
            <a:normAutofit lnSpcReduction="10000"/>
          </a:bodyPr>
          <a:lstStyle/>
          <a:p>
            <a:pPr algn="just"/>
            <a:r>
              <a:rPr lang="es-MX" dirty="0" smtClean="0"/>
              <a:t>NUNCA de frente siendo cabeza. Con seguridad, le irá fatal si de frente ya carga con toda la responsabilidad. NO BASTA el «entusiasmo juvenil»: NO</a:t>
            </a:r>
          </a:p>
          <a:p>
            <a:pPr algn="just"/>
            <a:r>
              <a:rPr lang="es-MX" dirty="0" smtClean="0"/>
              <a:t>Empieza como asistente, o practicante. Pero OJO: debe notarse que es PROACTIVO, que se le ocurren cosas y no solo ejecuta órdenes. Es muy valorado un asistente que no solo reporta los problemas, sino que propone SOLUCIONES</a:t>
            </a:r>
            <a:endParaRPr lang="es-MX" dirty="0"/>
          </a:p>
        </p:txBody>
      </p:sp>
    </p:spTree>
    <p:extLst>
      <p:ext uri="{BB962C8B-B14F-4D97-AF65-F5344CB8AC3E}">
        <p14:creationId xmlns:p14="http://schemas.microsoft.com/office/powerpoint/2010/main" val="927335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i="1" dirty="0" smtClean="0">
                <a:solidFill>
                  <a:srgbClr val="FF0000"/>
                </a:solidFill>
              </a:rPr>
              <a:t>CÓMO MANTENERSE </a:t>
            </a:r>
            <a:r>
              <a:rPr lang="es-MX" b="1" i="1" dirty="0" smtClean="0">
                <a:solidFill>
                  <a:srgbClr val="FF0000"/>
                </a:solidFill>
              </a:rPr>
              <a:t>- 1</a:t>
            </a:r>
            <a:endParaRPr lang="es-MX" b="1" i="1" dirty="0">
              <a:solidFill>
                <a:srgbClr val="FF0000"/>
              </a:solidFill>
            </a:endParaRPr>
          </a:p>
        </p:txBody>
      </p:sp>
      <p:sp>
        <p:nvSpPr>
          <p:cNvPr id="3" name="2 Marcador de contenido"/>
          <p:cNvSpPr>
            <a:spLocks noGrp="1"/>
          </p:cNvSpPr>
          <p:nvPr>
            <p:ph idx="1"/>
          </p:nvPr>
        </p:nvSpPr>
        <p:spPr/>
        <p:txBody>
          <a:bodyPr>
            <a:normAutofit fontScale="92500"/>
          </a:bodyPr>
          <a:lstStyle/>
          <a:p>
            <a:pPr algn="just"/>
            <a:r>
              <a:rPr lang="es-MX" dirty="0" smtClean="0"/>
              <a:t>Muy pocas, poquísimas personas en nuestro medio viven y comen de ser productores de teatro. Deben DIVERSIFICAR: producir eventos, cursos, incluso medios audiovisuales si tienen el entrenamiento (es un medio MUY distinto del teatro)</a:t>
            </a:r>
          </a:p>
          <a:p>
            <a:pPr algn="just"/>
            <a:r>
              <a:rPr lang="es-MX" dirty="0" smtClean="0"/>
              <a:t>Son muy importantes los CONTACTOS: saber dónde está el trabajo y cómo recurrir a él o solicitarlo (sin agobiar a posibles empleadores)</a:t>
            </a:r>
            <a:endParaRPr lang="es-MX" dirty="0"/>
          </a:p>
        </p:txBody>
      </p:sp>
    </p:spTree>
    <p:extLst>
      <p:ext uri="{BB962C8B-B14F-4D97-AF65-F5344CB8AC3E}">
        <p14:creationId xmlns:p14="http://schemas.microsoft.com/office/powerpoint/2010/main" val="806780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i="1" dirty="0" smtClean="0">
                <a:solidFill>
                  <a:srgbClr val="FF0000"/>
                </a:solidFill>
              </a:rPr>
              <a:t>CÓMO MANTENERSE - 2</a:t>
            </a:r>
            <a:endParaRPr lang="es-MX" b="1" i="1" dirty="0">
              <a:solidFill>
                <a:srgbClr val="FF0000"/>
              </a:solidFill>
            </a:endParaRPr>
          </a:p>
        </p:txBody>
      </p:sp>
      <p:sp>
        <p:nvSpPr>
          <p:cNvPr id="3" name="2 Marcador de contenido"/>
          <p:cNvSpPr>
            <a:spLocks noGrp="1"/>
          </p:cNvSpPr>
          <p:nvPr>
            <p:ph idx="1"/>
          </p:nvPr>
        </p:nvSpPr>
        <p:spPr/>
        <p:txBody>
          <a:bodyPr>
            <a:normAutofit fontScale="92500"/>
          </a:bodyPr>
          <a:lstStyle/>
          <a:p>
            <a:pPr algn="just"/>
            <a:r>
              <a:rPr lang="es-MX" dirty="0" smtClean="0"/>
              <a:t>Está atento y busca fuentes de FINANCIAMIENTO para sus proyectos: concursos, fondos, mecenazgos, etc. No pregunta a otros: lo averigua</a:t>
            </a:r>
          </a:p>
          <a:p>
            <a:pPr algn="just"/>
            <a:r>
              <a:rPr lang="es-MX" dirty="0" smtClean="0"/>
              <a:t>Tiene que manejar cierta dosis de celo y egoísmo si esas fuentes no abundan: es penoso, pero en verdad no comparten muchos datos. El productor no es tan solidario con sus pares. Se guarda mucho la información</a:t>
            </a:r>
            <a:endParaRPr lang="es-MX" dirty="0"/>
          </a:p>
        </p:txBody>
      </p:sp>
    </p:spTree>
    <p:extLst>
      <p:ext uri="{BB962C8B-B14F-4D97-AF65-F5344CB8AC3E}">
        <p14:creationId xmlns:p14="http://schemas.microsoft.com/office/powerpoint/2010/main" val="59147026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862</Words>
  <Application>Microsoft Office PowerPoint</Application>
  <PresentationFormat>Presentación en pantalla (4:3)</PresentationFormat>
  <Paragraphs>53</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Tema de Office</vt:lpstr>
      <vt:lpstr>CÓMO SER UN BUEN PRODUCTOR TEATRAL</vt:lpstr>
      <vt:lpstr>CUESTIÓN PREVIA: ¿DE DÓNDE SALE EL $$$?</vt:lpstr>
      <vt:lpstr>UN BUEN PRODUCTOR - 1:</vt:lpstr>
      <vt:lpstr>UN BUEN PRODUCTOR - 2</vt:lpstr>
      <vt:lpstr>UN BUEN PRODUCTOR - 3</vt:lpstr>
      <vt:lpstr>UN BUEN PRODUCTOR - 4</vt:lpstr>
      <vt:lpstr>CÓMO SE EMPIEZA</vt:lpstr>
      <vt:lpstr>CÓMO MANTENERSE - 1</vt:lpstr>
      <vt:lpstr>CÓMO MANTENERSE - 2</vt:lpstr>
      <vt:lpstr>CÓMO MANTENERSE - 3</vt:lpstr>
      <vt:lpstr>CÓMO DESARROLLAR LA CARRERA</vt:lpstr>
      <vt:lpstr>EL PRODUCTOR DE AUDIOVISUALES</vt:lpstr>
      <vt:lpstr>Presentación de PowerPoint</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CÓMO SER UN BUEN PRODUCTOR TEATRAL</dc:title>
  <dc:creator>toshiba</dc:creator>
  <cp:lastModifiedBy>toshiba</cp:lastModifiedBy>
  <cp:revision>6</cp:revision>
  <dcterms:created xsi:type="dcterms:W3CDTF">2015-02-28T17:25:55Z</dcterms:created>
  <dcterms:modified xsi:type="dcterms:W3CDTF">2015-05-23T16:58:25Z</dcterms:modified>
</cp:coreProperties>
</file>