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466" r:id="rId3"/>
    <p:sldId id="505" r:id="rId4"/>
    <p:sldId id="476" r:id="rId5"/>
    <p:sldId id="513" r:id="rId6"/>
    <p:sldId id="504" r:id="rId7"/>
    <p:sldId id="503" r:id="rId8"/>
    <p:sldId id="495" r:id="rId9"/>
    <p:sldId id="508" r:id="rId10"/>
    <p:sldId id="496" r:id="rId11"/>
    <p:sldId id="507" r:id="rId12"/>
    <p:sldId id="501" r:id="rId13"/>
    <p:sldId id="499" r:id="rId14"/>
    <p:sldId id="518" r:id="rId15"/>
    <p:sldId id="500" r:id="rId16"/>
    <p:sldId id="492" r:id="rId17"/>
    <p:sldId id="494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81C"/>
    <a:srgbClr val="DB2C1F"/>
    <a:srgbClr val="BB261B"/>
    <a:srgbClr val="9A1F16"/>
    <a:srgbClr val="CC0000"/>
    <a:srgbClr val="99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5108" autoAdjust="0"/>
  </p:normalViewPr>
  <p:slideViewPr>
    <p:cSldViewPr showGuides="1">
      <p:cViewPr varScale="1">
        <p:scale>
          <a:sx n="111" d="100"/>
          <a:sy n="111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6B47F-6232-488D-B99B-8453542273B1}" type="doc">
      <dgm:prSet loTypeId="urn:microsoft.com/office/officeart/2005/8/layout/b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DDEFFAC-2955-4EDF-AC89-0BEF8BCDE138}">
      <dgm:prSet phldrT="[Texto]" custT="1"/>
      <dgm:spPr>
        <a:solidFill>
          <a:srgbClr val="F18C55">
            <a:alpha val="82000"/>
          </a:srgbClr>
        </a:solidFill>
      </dgm:spPr>
      <dgm:t>
        <a:bodyPr/>
        <a:lstStyle/>
        <a:p>
          <a:pPr algn="ctr"/>
          <a:r>
            <a:rPr lang="es-ES_tradn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ASIGNACIÓN DEL PROYECTO A DOS (2) EVALUADORES EXTERNOS </a:t>
          </a:r>
          <a:endParaRPr lang="es-CL" sz="18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8575185A-BE62-47CE-AB82-70117DFB1D2C}" type="parTrans" cxnId="{07BE7312-633E-4CF9-B8CB-D71CD3D44B07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8BB86193-1FD1-4748-BD73-6E77CA83A39C}" type="sibTrans" cxnId="{07BE7312-633E-4CF9-B8CB-D71CD3D44B07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endParaRPr lang="es-CL" sz="1600" dirty="0">
            <a:solidFill>
              <a:srgbClr val="3B3838"/>
            </a:solidFill>
            <a:latin typeface="Verdana"/>
            <a:cs typeface="Verdana"/>
          </a:endParaRPr>
        </a:p>
      </dgm:t>
    </dgm:pt>
    <dgm:pt modelId="{9C80C8AB-2866-4DE2-87DB-F887DEC54779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pPr algn="ctr"/>
          <a:r>
            <a:rPr lang="es-ES_tradn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CALIFICACION DE PROYECTOS SEGÚN ESCALA DE PUNTAJES</a:t>
          </a:r>
          <a:endParaRPr lang="es-CL" sz="18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6D608F95-845B-4C77-8938-6AC97B745BF0}" type="sibTrans" cxnId="{BE3D77B8-E4E5-4483-9460-B9B248056D43}">
      <dgm:prSet custT="1"/>
      <dgm:spPr>
        <a:ln>
          <a:solidFill>
            <a:srgbClr val="843C0C"/>
          </a:solidFill>
        </a:ln>
      </dgm:spPr>
      <dgm:t>
        <a:bodyPr/>
        <a:lstStyle/>
        <a:p>
          <a:pPr algn="l"/>
          <a:endParaRPr lang="es-CL" sz="1600" dirty="0">
            <a:solidFill>
              <a:srgbClr val="3B3838"/>
            </a:solidFill>
            <a:latin typeface="Verdana"/>
            <a:cs typeface="Verdana"/>
          </a:endParaRPr>
        </a:p>
      </dgm:t>
    </dgm:pt>
    <dgm:pt modelId="{51E38F77-1381-4517-9ED8-698E2D0299DA}" type="parTrans" cxnId="{BE3D77B8-E4E5-4483-9460-B9B248056D43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8E9478A3-CEDD-4617-A575-9FEE327EC92E}">
      <dgm:prSet custT="1"/>
      <dgm:spPr>
        <a:solidFill>
          <a:srgbClr val="FFC746">
            <a:alpha val="82000"/>
          </a:srgbClr>
        </a:solidFill>
      </dgm:spPr>
      <dgm:t>
        <a:bodyPr/>
        <a:lstStyle/>
        <a:p>
          <a:pPr algn="ctr"/>
          <a:r>
            <a:rPr lang="es-CL" sz="1800" dirty="0" smtClean="0">
              <a:solidFill>
                <a:schemeClr val="tx1"/>
              </a:solidFill>
              <a:latin typeface="Verdana"/>
              <a:cs typeface="Verdana"/>
            </a:rPr>
            <a:t>CONSOLIDACION DE PUNTAJES</a:t>
          </a:r>
          <a:endParaRPr lang="es-CL" sz="1800" dirty="0">
            <a:solidFill>
              <a:schemeClr val="tx1"/>
            </a:solidFill>
            <a:latin typeface="Verdana"/>
            <a:cs typeface="Verdana"/>
          </a:endParaRPr>
        </a:p>
      </dgm:t>
    </dgm:pt>
    <dgm:pt modelId="{0C470105-39E2-4A71-90CE-6CBE7A75A748}" type="sibTrans" cxnId="{680E0E4F-36D4-4B79-B2CB-DABE56E3AA3A}">
      <dgm:prSet/>
      <dgm:spPr>
        <a:ln>
          <a:solidFill>
            <a:srgbClr val="843C0C"/>
          </a:solidFill>
        </a:ln>
      </dgm:spPr>
      <dgm:t>
        <a:bodyPr/>
        <a:lstStyle/>
        <a:p>
          <a:pPr algn="l"/>
          <a:endParaRPr lang="es-CL" dirty="0">
            <a:solidFill>
              <a:srgbClr val="3B3838"/>
            </a:solidFill>
            <a:latin typeface="Verdana"/>
            <a:cs typeface="Verdana"/>
          </a:endParaRPr>
        </a:p>
      </dgm:t>
    </dgm:pt>
    <dgm:pt modelId="{0C1C828A-740B-4C8B-BE33-727B2B2FB47F}" type="parTrans" cxnId="{680E0E4F-36D4-4B79-B2CB-DABE56E3AA3A}">
      <dgm:prSet/>
      <dgm:spPr/>
      <dgm:t>
        <a:bodyPr/>
        <a:lstStyle/>
        <a:p>
          <a:pPr algn="l"/>
          <a:endParaRPr lang="es-CL">
            <a:solidFill>
              <a:srgbClr val="3B3838"/>
            </a:solidFill>
            <a:latin typeface="Verdana"/>
            <a:cs typeface="Verdana"/>
          </a:endParaRPr>
        </a:p>
      </dgm:t>
    </dgm:pt>
    <dgm:pt modelId="{D15368FB-75E7-449C-8ED1-E272A7069AB1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ctr"/>
          <a:r>
            <a:rPr lang="es-ES_tradn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ENVIO DE PROYECTOS A COMITÉ TECNICO CIENTIFICO DE EVALUACION</a:t>
          </a:r>
          <a:endParaRPr lang="es-CL" sz="18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F5A0E79F-7BE5-4104-8567-E9275D6D1350}" type="sibTrans" cxnId="{2104A8C5-FAF6-495B-B93B-FE9134069F20}">
      <dgm:prSet/>
      <dgm:spPr>
        <a:ln>
          <a:solidFill>
            <a:srgbClr val="843C0C"/>
          </a:solidFill>
        </a:ln>
      </dgm:spPr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C4EECD11-0024-4185-9997-45CB7E9B5FDD}" type="parTrans" cxnId="{2104A8C5-FAF6-495B-B93B-FE9134069F20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EB8C0F3A-3226-7745-8D1D-E3AD028FB231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ctr"/>
          <a:r>
            <a:rPr lang="es-C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EVALUACION DE PROYECTOS (CTC)</a:t>
          </a:r>
          <a:endParaRPr lang="es-CL" sz="18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94FCF465-0A2C-B646-8BBC-CB7667565840}" type="parTrans" cxnId="{6411C53C-B932-C64A-86E6-1D5263E32501}">
      <dgm:prSet/>
      <dgm:spPr/>
      <dgm:t>
        <a:bodyPr/>
        <a:lstStyle/>
        <a:p>
          <a:endParaRPr lang="es-ES"/>
        </a:p>
      </dgm:t>
    </dgm:pt>
    <dgm:pt modelId="{B6AFD296-5FE1-224E-A99A-E955F18A9701}" type="sibTrans" cxnId="{6411C53C-B932-C64A-86E6-1D5263E32501}">
      <dgm:prSet/>
      <dgm:spPr>
        <a:ln>
          <a:solidFill>
            <a:srgbClr val="843C0C"/>
          </a:solidFill>
        </a:ln>
      </dgm:spPr>
      <dgm:t>
        <a:bodyPr/>
        <a:lstStyle/>
        <a:p>
          <a:endParaRPr lang="es-ES"/>
        </a:p>
      </dgm:t>
    </dgm:pt>
    <dgm:pt modelId="{4FBDADD1-0008-B549-B00B-4F6D80576F87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ctr"/>
          <a:r>
            <a:rPr lang="es-C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RATIFICACION</a:t>
          </a:r>
        </a:p>
        <a:p>
          <a:pPr algn="ctr"/>
          <a:r>
            <a:rPr lang="es-CL" sz="1800" cap="small" baseline="0" dirty="0" smtClean="0">
              <a:solidFill>
                <a:schemeClr val="tx1"/>
              </a:solidFill>
              <a:latin typeface="Verdana"/>
              <a:cs typeface="Verdana"/>
            </a:rPr>
            <a:t>EN CONSEJO DIRECTIVO </a:t>
          </a:r>
          <a:endParaRPr lang="es-CL" sz="18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75C209D9-9924-1948-852C-F228BBB51B43}" type="parTrans" cxnId="{6C4B2E30-2310-614C-B070-878DA9CD313A}">
      <dgm:prSet/>
      <dgm:spPr/>
      <dgm:t>
        <a:bodyPr/>
        <a:lstStyle/>
        <a:p>
          <a:endParaRPr lang="es-ES"/>
        </a:p>
      </dgm:t>
    </dgm:pt>
    <dgm:pt modelId="{4229E63D-8E9F-1B42-9A7F-DEBB32954A30}" type="sibTrans" cxnId="{6C4B2E30-2310-614C-B070-878DA9CD313A}">
      <dgm:prSet/>
      <dgm:spPr/>
      <dgm:t>
        <a:bodyPr/>
        <a:lstStyle/>
        <a:p>
          <a:endParaRPr lang="es-ES"/>
        </a:p>
      </dgm:t>
    </dgm:pt>
    <dgm:pt modelId="{1D858D52-035A-6E4E-920D-8B2CF6BE9C5B}" type="pres">
      <dgm:prSet presAssocID="{64C6B47F-6232-488D-B99B-8453542273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3BF2FD-6384-2A4A-95C9-AF928B8EDA22}" type="pres">
      <dgm:prSet presAssocID="{6DDEFFAC-2955-4EDF-AC89-0BEF8BCDE1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15191-4970-1148-B1D3-445F46176ACF}" type="pres">
      <dgm:prSet presAssocID="{8BB86193-1FD1-4748-BD73-6E77CA83A39C}" presName="sibTrans" presStyleLbl="sibTrans1D1" presStyleIdx="0" presStyleCnt="5"/>
      <dgm:spPr/>
      <dgm:t>
        <a:bodyPr/>
        <a:lstStyle/>
        <a:p>
          <a:endParaRPr lang="es-ES"/>
        </a:p>
      </dgm:t>
    </dgm:pt>
    <dgm:pt modelId="{4CCE86D1-1635-7C41-976F-6D3B96A57493}" type="pres">
      <dgm:prSet presAssocID="{8BB86193-1FD1-4748-BD73-6E77CA83A39C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593B3F3E-1593-4442-AEF5-9843D18CF042}" type="pres">
      <dgm:prSet presAssocID="{9C80C8AB-2866-4DE2-87DB-F887DEC547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1B25F7-1D06-924F-BCF2-458735BC8A11}" type="pres">
      <dgm:prSet presAssocID="{6D608F95-845B-4C77-8938-6AC97B745BF0}" presName="sibTrans" presStyleLbl="sibTrans1D1" presStyleIdx="1" presStyleCnt="5"/>
      <dgm:spPr/>
      <dgm:t>
        <a:bodyPr/>
        <a:lstStyle/>
        <a:p>
          <a:endParaRPr lang="es-ES"/>
        </a:p>
      </dgm:t>
    </dgm:pt>
    <dgm:pt modelId="{14C95150-43A3-D14B-A7BB-76A7DA2F178D}" type="pres">
      <dgm:prSet presAssocID="{6D608F95-845B-4C77-8938-6AC97B745BF0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EAA557C6-EF5C-E64D-A699-88AF25B53B96}" type="pres">
      <dgm:prSet presAssocID="{8E9478A3-CEDD-4617-A575-9FEE327EC9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22CAB-DCBE-EF40-87C2-0F44531CFBF0}" type="pres">
      <dgm:prSet presAssocID="{0C470105-39E2-4A71-90CE-6CBE7A75A748}" presName="sibTrans" presStyleLbl="sibTrans1D1" presStyleIdx="2" presStyleCnt="5"/>
      <dgm:spPr/>
      <dgm:t>
        <a:bodyPr/>
        <a:lstStyle/>
        <a:p>
          <a:endParaRPr lang="es-ES"/>
        </a:p>
      </dgm:t>
    </dgm:pt>
    <dgm:pt modelId="{6903E16A-2A69-1544-B909-C5120193A385}" type="pres">
      <dgm:prSet presAssocID="{0C470105-39E2-4A71-90CE-6CBE7A75A748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FF5E2D19-12D3-1E4A-AA92-7693A1D06D59}" type="pres">
      <dgm:prSet presAssocID="{D15368FB-75E7-449C-8ED1-E272A7069AB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C2B6C-58E7-1144-AD55-65F8A5D12C44}" type="pres">
      <dgm:prSet presAssocID="{F5A0E79F-7BE5-4104-8567-E9275D6D135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4523329D-51F8-8048-8BF7-00DA608AF42A}" type="pres">
      <dgm:prSet presAssocID="{F5A0E79F-7BE5-4104-8567-E9275D6D1350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7BC9B173-96DE-5B4D-8919-1D981405EA2E}" type="pres">
      <dgm:prSet presAssocID="{EB8C0F3A-3226-7745-8D1D-E3AD028FB2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74959-BD69-824D-BE86-5DE43198B110}" type="pres">
      <dgm:prSet presAssocID="{B6AFD296-5FE1-224E-A99A-E955F18A9701}" presName="sibTrans" presStyleLbl="sibTrans1D1" presStyleIdx="4" presStyleCnt="5"/>
      <dgm:spPr/>
      <dgm:t>
        <a:bodyPr/>
        <a:lstStyle/>
        <a:p>
          <a:endParaRPr lang="es-ES"/>
        </a:p>
      </dgm:t>
    </dgm:pt>
    <dgm:pt modelId="{D5D6AF9F-E779-D847-A228-E2BB4C64989E}" type="pres">
      <dgm:prSet presAssocID="{B6AFD296-5FE1-224E-A99A-E955F18A9701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AEEEE6D3-89B4-FE47-8D27-E4354327CAE2}" type="pres">
      <dgm:prSet presAssocID="{4FBDADD1-0008-B549-B00B-4F6D80576F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04A8C5-FAF6-495B-B93B-FE9134069F20}" srcId="{64C6B47F-6232-488D-B99B-8453542273B1}" destId="{D15368FB-75E7-449C-8ED1-E272A7069AB1}" srcOrd="3" destOrd="0" parTransId="{C4EECD11-0024-4185-9997-45CB7E9B5FDD}" sibTransId="{F5A0E79F-7BE5-4104-8567-E9275D6D1350}"/>
    <dgm:cxn modelId="{78886F7B-1FA0-4932-876B-649178E0B38E}" type="presOf" srcId="{8BB86193-1FD1-4748-BD73-6E77CA83A39C}" destId="{4CCE86D1-1635-7C41-976F-6D3B96A57493}" srcOrd="1" destOrd="0" presId="urn:microsoft.com/office/officeart/2005/8/layout/bProcess3"/>
    <dgm:cxn modelId="{36729CF7-D907-4203-9DD9-8DD61AEDDCEA}" type="presOf" srcId="{EB8C0F3A-3226-7745-8D1D-E3AD028FB231}" destId="{7BC9B173-96DE-5B4D-8919-1D981405EA2E}" srcOrd="0" destOrd="0" presId="urn:microsoft.com/office/officeart/2005/8/layout/bProcess3"/>
    <dgm:cxn modelId="{67D9514D-7B0A-4A05-B015-C9B606E61E59}" type="presOf" srcId="{6D608F95-845B-4C77-8938-6AC97B745BF0}" destId="{FD1B25F7-1D06-924F-BCF2-458735BC8A11}" srcOrd="0" destOrd="0" presId="urn:microsoft.com/office/officeart/2005/8/layout/bProcess3"/>
    <dgm:cxn modelId="{4E72432F-F3B4-4565-9389-DD6C5DE9F5A6}" type="presOf" srcId="{F5A0E79F-7BE5-4104-8567-E9275D6D1350}" destId="{4523329D-51F8-8048-8BF7-00DA608AF42A}" srcOrd="1" destOrd="0" presId="urn:microsoft.com/office/officeart/2005/8/layout/bProcess3"/>
    <dgm:cxn modelId="{BE3D77B8-E4E5-4483-9460-B9B248056D43}" srcId="{64C6B47F-6232-488D-B99B-8453542273B1}" destId="{9C80C8AB-2866-4DE2-87DB-F887DEC54779}" srcOrd="1" destOrd="0" parTransId="{51E38F77-1381-4517-9ED8-698E2D0299DA}" sibTransId="{6D608F95-845B-4C77-8938-6AC97B745BF0}"/>
    <dgm:cxn modelId="{64C12DA6-66C0-4BF4-8D4A-0546E0C29AAD}" type="presOf" srcId="{B6AFD296-5FE1-224E-A99A-E955F18A9701}" destId="{D5D6AF9F-E779-D847-A228-E2BB4C64989E}" srcOrd="1" destOrd="0" presId="urn:microsoft.com/office/officeart/2005/8/layout/bProcess3"/>
    <dgm:cxn modelId="{680E0E4F-36D4-4B79-B2CB-DABE56E3AA3A}" srcId="{64C6B47F-6232-488D-B99B-8453542273B1}" destId="{8E9478A3-CEDD-4617-A575-9FEE327EC92E}" srcOrd="2" destOrd="0" parTransId="{0C1C828A-740B-4C8B-BE33-727B2B2FB47F}" sibTransId="{0C470105-39E2-4A71-90CE-6CBE7A75A748}"/>
    <dgm:cxn modelId="{6411C53C-B932-C64A-86E6-1D5263E32501}" srcId="{64C6B47F-6232-488D-B99B-8453542273B1}" destId="{EB8C0F3A-3226-7745-8D1D-E3AD028FB231}" srcOrd="4" destOrd="0" parTransId="{94FCF465-0A2C-B646-8BBC-CB7667565840}" sibTransId="{B6AFD296-5FE1-224E-A99A-E955F18A9701}"/>
    <dgm:cxn modelId="{FE08605E-F231-4ADA-846E-C0679AFF5218}" type="presOf" srcId="{D15368FB-75E7-449C-8ED1-E272A7069AB1}" destId="{FF5E2D19-12D3-1E4A-AA92-7693A1D06D59}" srcOrd="0" destOrd="0" presId="urn:microsoft.com/office/officeart/2005/8/layout/bProcess3"/>
    <dgm:cxn modelId="{B77AD44D-A0FE-4174-857E-7B14E20FDD7D}" type="presOf" srcId="{6D608F95-845B-4C77-8938-6AC97B745BF0}" destId="{14C95150-43A3-D14B-A7BB-76A7DA2F178D}" srcOrd="1" destOrd="0" presId="urn:microsoft.com/office/officeart/2005/8/layout/bProcess3"/>
    <dgm:cxn modelId="{09BB3BB8-4E93-487E-BEE9-427E2E225895}" type="presOf" srcId="{0C470105-39E2-4A71-90CE-6CBE7A75A748}" destId="{39622CAB-DCBE-EF40-87C2-0F44531CFBF0}" srcOrd="0" destOrd="0" presId="urn:microsoft.com/office/officeart/2005/8/layout/bProcess3"/>
    <dgm:cxn modelId="{14B3F3F4-E79D-4246-8457-B4C8E0B01CE8}" type="presOf" srcId="{8E9478A3-CEDD-4617-A575-9FEE327EC92E}" destId="{EAA557C6-EF5C-E64D-A699-88AF25B53B96}" srcOrd="0" destOrd="0" presId="urn:microsoft.com/office/officeart/2005/8/layout/bProcess3"/>
    <dgm:cxn modelId="{07BE7312-633E-4CF9-B8CB-D71CD3D44B07}" srcId="{64C6B47F-6232-488D-B99B-8453542273B1}" destId="{6DDEFFAC-2955-4EDF-AC89-0BEF8BCDE138}" srcOrd="0" destOrd="0" parTransId="{8575185A-BE62-47CE-AB82-70117DFB1D2C}" sibTransId="{8BB86193-1FD1-4748-BD73-6E77CA83A39C}"/>
    <dgm:cxn modelId="{D074836A-17A6-4976-B860-BBB43A586437}" type="presOf" srcId="{6DDEFFAC-2955-4EDF-AC89-0BEF8BCDE138}" destId="{7D3BF2FD-6384-2A4A-95C9-AF928B8EDA22}" srcOrd="0" destOrd="0" presId="urn:microsoft.com/office/officeart/2005/8/layout/bProcess3"/>
    <dgm:cxn modelId="{54BF09F9-DE3B-40D8-8E35-22B05B52228E}" type="presOf" srcId="{F5A0E79F-7BE5-4104-8567-E9275D6D1350}" destId="{F9DC2B6C-58E7-1144-AD55-65F8A5D12C44}" srcOrd="0" destOrd="0" presId="urn:microsoft.com/office/officeart/2005/8/layout/bProcess3"/>
    <dgm:cxn modelId="{46C73643-4DB0-4FE9-8F6F-2DB73BAF03AF}" type="presOf" srcId="{64C6B47F-6232-488D-B99B-8453542273B1}" destId="{1D858D52-035A-6E4E-920D-8B2CF6BE9C5B}" srcOrd="0" destOrd="0" presId="urn:microsoft.com/office/officeart/2005/8/layout/bProcess3"/>
    <dgm:cxn modelId="{E59790D0-4DF7-4A7A-90DF-20C848A54BB0}" type="presOf" srcId="{4FBDADD1-0008-B549-B00B-4F6D80576F87}" destId="{AEEEE6D3-89B4-FE47-8D27-E4354327CAE2}" srcOrd="0" destOrd="0" presId="urn:microsoft.com/office/officeart/2005/8/layout/bProcess3"/>
    <dgm:cxn modelId="{331D3A5B-C481-44EF-9352-0D9624F0BA3D}" type="presOf" srcId="{B6AFD296-5FE1-224E-A99A-E955F18A9701}" destId="{B2C74959-BD69-824D-BE86-5DE43198B110}" srcOrd="0" destOrd="0" presId="urn:microsoft.com/office/officeart/2005/8/layout/bProcess3"/>
    <dgm:cxn modelId="{B4A99772-63A2-41EE-BAAE-EB6E07D529F3}" type="presOf" srcId="{9C80C8AB-2866-4DE2-87DB-F887DEC54779}" destId="{593B3F3E-1593-4442-AEF5-9843D18CF042}" srcOrd="0" destOrd="0" presId="urn:microsoft.com/office/officeart/2005/8/layout/bProcess3"/>
    <dgm:cxn modelId="{6C4B2E30-2310-614C-B070-878DA9CD313A}" srcId="{64C6B47F-6232-488D-B99B-8453542273B1}" destId="{4FBDADD1-0008-B549-B00B-4F6D80576F87}" srcOrd="5" destOrd="0" parTransId="{75C209D9-9924-1948-852C-F228BBB51B43}" sibTransId="{4229E63D-8E9F-1B42-9A7F-DEBB32954A30}"/>
    <dgm:cxn modelId="{79B382CF-A0AC-4A38-BB20-BBD6EC18C1A2}" type="presOf" srcId="{8BB86193-1FD1-4748-BD73-6E77CA83A39C}" destId="{D7415191-4970-1148-B1D3-445F46176ACF}" srcOrd="0" destOrd="0" presId="urn:microsoft.com/office/officeart/2005/8/layout/bProcess3"/>
    <dgm:cxn modelId="{C830CB31-D0A8-40D4-999C-7057801E780C}" type="presOf" srcId="{0C470105-39E2-4A71-90CE-6CBE7A75A748}" destId="{6903E16A-2A69-1544-B909-C5120193A385}" srcOrd="1" destOrd="0" presId="urn:microsoft.com/office/officeart/2005/8/layout/bProcess3"/>
    <dgm:cxn modelId="{3CBCE537-AACB-417A-A60C-655D00E0C5F7}" type="presParOf" srcId="{1D858D52-035A-6E4E-920D-8B2CF6BE9C5B}" destId="{7D3BF2FD-6384-2A4A-95C9-AF928B8EDA22}" srcOrd="0" destOrd="0" presId="urn:microsoft.com/office/officeart/2005/8/layout/bProcess3"/>
    <dgm:cxn modelId="{AC000832-EC0F-4281-8115-AAB7C0A2E71B}" type="presParOf" srcId="{1D858D52-035A-6E4E-920D-8B2CF6BE9C5B}" destId="{D7415191-4970-1148-B1D3-445F46176ACF}" srcOrd="1" destOrd="0" presId="urn:microsoft.com/office/officeart/2005/8/layout/bProcess3"/>
    <dgm:cxn modelId="{DDDAC159-059F-46E6-99F2-566A52E3FD5F}" type="presParOf" srcId="{D7415191-4970-1148-B1D3-445F46176ACF}" destId="{4CCE86D1-1635-7C41-976F-6D3B96A57493}" srcOrd="0" destOrd="0" presId="urn:microsoft.com/office/officeart/2005/8/layout/bProcess3"/>
    <dgm:cxn modelId="{71CA3A08-E4F4-416C-A037-D8B4DC4799BA}" type="presParOf" srcId="{1D858D52-035A-6E4E-920D-8B2CF6BE9C5B}" destId="{593B3F3E-1593-4442-AEF5-9843D18CF042}" srcOrd="2" destOrd="0" presId="urn:microsoft.com/office/officeart/2005/8/layout/bProcess3"/>
    <dgm:cxn modelId="{2D4C93F9-2DE1-4225-BAD6-052C9943D8A7}" type="presParOf" srcId="{1D858D52-035A-6E4E-920D-8B2CF6BE9C5B}" destId="{FD1B25F7-1D06-924F-BCF2-458735BC8A11}" srcOrd="3" destOrd="0" presId="urn:microsoft.com/office/officeart/2005/8/layout/bProcess3"/>
    <dgm:cxn modelId="{6925AB33-FC5A-4AB7-ABA4-202DA9E2B84E}" type="presParOf" srcId="{FD1B25F7-1D06-924F-BCF2-458735BC8A11}" destId="{14C95150-43A3-D14B-A7BB-76A7DA2F178D}" srcOrd="0" destOrd="0" presId="urn:microsoft.com/office/officeart/2005/8/layout/bProcess3"/>
    <dgm:cxn modelId="{F3F77020-978B-4A46-BA82-7DCAB0250E42}" type="presParOf" srcId="{1D858D52-035A-6E4E-920D-8B2CF6BE9C5B}" destId="{EAA557C6-EF5C-E64D-A699-88AF25B53B96}" srcOrd="4" destOrd="0" presId="urn:microsoft.com/office/officeart/2005/8/layout/bProcess3"/>
    <dgm:cxn modelId="{7CC27612-625E-454F-9F48-B568A692CAFF}" type="presParOf" srcId="{1D858D52-035A-6E4E-920D-8B2CF6BE9C5B}" destId="{39622CAB-DCBE-EF40-87C2-0F44531CFBF0}" srcOrd="5" destOrd="0" presId="urn:microsoft.com/office/officeart/2005/8/layout/bProcess3"/>
    <dgm:cxn modelId="{ABE210B7-6A8B-4674-AEE5-75CCBCA8E109}" type="presParOf" srcId="{39622CAB-DCBE-EF40-87C2-0F44531CFBF0}" destId="{6903E16A-2A69-1544-B909-C5120193A385}" srcOrd="0" destOrd="0" presId="urn:microsoft.com/office/officeart/2005/8/layout/bProcess3"/>
    <dgm:cxn modelId="{D92070E9-4DD0-4A30-BA7B-92422FFD5964}" type="presParOf" srcId="{1D858D52-035A-6E4E-920D-8B2CF6BE9C5B}" destId="{FF5E2D19-12D3-1E4A-AA92-7693A1D06D59}" srcOrd="6" destOrd="0" presId="urn:microsoft.com/office/officeart/2005/8/layout/bProcess3"/>
    <dgm:cxn modelId="{AC4A39A4-C1B2-4FDC-87C1-450D1AA46D2B}" type="presParOf" srcId="{1D858D52-035A-6E4E-920D-8B2CF6BE9C5B}" destId="{F9DC2B6C-58E7-1144-AD55-65F8A5D12C44}" srcOrd="7" destOrd="0" presId="urn:microsoft.com/office/officeart/2005/8/layout/bProcess3"/>
    <dgm:cxn modelId="{0D8CB8E8-45CA-4E56-A582-718735D612F5}" type="presParOf" srcId="{F9DC2B6C-58E7-1144-AD55-65F8A5D12C44}" destId="{4523329D-51F8-8048-8BF7-00DA608AF42A}" srcOrd="0" destOrd="0" presId="urn:microsoft.com/office/officeart/2005/8/layout/bProcess3"/>
    <dgm:cxn modelId="{DCF11F72-8EBF-4692-883A-6758B7716B72}" type="presParOf" srcId="{1D858D52-035A-6E4E-920D-8B2CF6BE9C5B}" destId="{7BC9B173-96DE-5B4D-8919-1D981405EA2E}" srcOrd="8" destOrd="0" presId="urn:microsoft.com/office/officeart/2005/8/layout/bProcess3"/>
    <dgm:cxn modelId="{C4AE131F-B2C9-4E3B-BEAF-5B0736874D98}" type="presParOf" srcId="{1D858D52-035A-6E4E-920D-8B2CF6BE9C5B}" destId="{B2C74959-BD69-824D-BE86-5DE43198B110}" srcOrd="9" destOrd="0" presId="urn:microsoft.com/office/officeart/2005/8/layout/bProcess3"/>
    <dgm:cxn modelId="{FA3D6542-5263-42AC-83EA-68073D2545DE}" type="presParOf" srcId="{B2C74959-BD69-824D-BE86-5DE43198B110}" destId="{D5D6AF9F-E779-D847-A228-E2BB4C64989E}" srcOrd="0" destOrd="0" presId="urn:microsoft.com/office/officeart/2005/8/layout/bProcess3"/>
    <dgm:cxn modelId="{E8C51C20-1A97-4E2A-9DFD-9B13916A5A68}" type="presParOf" srcId="{1D858D52-035A-6E4E-920D-8B2CF6BE9C5B}" destId="{AEEEE6D3-89B4-FE47-8D27-E4354327CAE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5191-4970-1148-B1D3-445F46176ACF}">
      <dsp:nvSpPr>
        <dsp:cNvPr id="0" name=""/>
        <dsp:cNvSpPr/>
      </dsp:nvSpPr>
      <dsp:spPr>
        <a:xfrm>
          <a:off x="2381052" y="1255679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2624951" y="1298668"/>
        <a:ext cx="27284" cy="5462"/>
      </dsp:txXfrm>
    </dsp:sp>
    <dsp:sp modelId="{7D3BF2FD-6384-2A4A-95C9-AF928B8EDA22}">
      <dsp:nvSpPr>
        <dsp:cNvPr id="0" name=""/>
        <dsp:cNvSpPr/>
      </dsp:nvSpPr>
      <dsp:spPr>
        <a:xfrm>
          <a:off x="10321" y="589640"/>
          <a:ext cx="2372531" cy="1423518"/>
        </a:xfrm>
        <a:prstGeom prst="rect">
          <a:avLst/>
        </a:prstGeom>
        <a:solidFill>
          <a:srgbClr val="F18C55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ASIGNACIÓN DEL PROYECTO A DOS (2) EVALUADORES EXTERNOS </a:t>
          </a:r>
          <a:endParaRPr lang="es-CL" sz="18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10321" y="589640"/>
        <a:ext cx="2372531" cy="1423518"/>
      </dsp:txXfrm>
    </dsp:sp>
    <dsp:sp modelId="{FD1B25F7-1D06-924F-BCF2-458735BC8A11}">
      <dsp:nvSpPr>
        <dsp:cNvPr id="0" name=""/>
        <dsp:cNvSpPr/>
      </dsp:nvSpPr>
      <dsp:spPr>
        <a:xfrm>
          <a:off x="5299265" y="1255679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rgbClr val="843C0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5543164" y="1298668"/>
        <a:ext cx="27284" cy="5462"/>
      </dsp:txXfrm>
    </dsp:sp>
    <dsp:sp modelId="{593B3F3E-1593-4442-AEF5-9843D18CF042}">
      <dsp:nvSpPr>
        <dsp:cNvPr id="0" name=""/>
        <dsp:cNvSpPr/>
      </dsp:nvSpPr>
      <dsp:spPr>
        <a:xfrm>
          <a:off x="2928534" y="589640"/>
          <a:ext cx="2372531" cy="1423518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CALIFICACION DE PROYECTOS SEGÚN ESCALA DE PUNTAJES</a:t>
          </a:r>
          <a:endParaRPr lang="es-CL" sz="18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2928534" y="589640"/>
        <a:ext cx="2372531" cy="1423518"/>
      </dsp:txXfrm>
    </dsp:sp>
    <dsp:sp modelId="{39622CAB-DCBE-EF40-87C2-0F44531CFBF0}">
      <dsp:nvSpPr>
        <dsp:cNvPr id="0" name=""/>
        <dsp:cNvSpPr/>
      </dsp:nvSpPr>
      <dsp:spPr>
        <a:xfrm>
          <a:off x="1196586" y="2011358"/>
          <a:ext cx="5836426" cy="515082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9525" cap="flat" cmpd="sng" algn="ctr">
          <a:solidFill>
            <a:srgbClr val="843C0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3968252" y="2266168"/>
        <a:ext cx="293094" cy="5462"/>
      </dsp:txXfrm>
    </dsp:sp>
    <dsp:sp modelId="{EAA557C6-EF5C-E64D-A699-88AF25B53B96}">
      <dsp:nvSpPr>
        <dsp:cNvPr id="0" name=""/>
        <dsp:cNvSpPr/>
      </dsp:nvSpPr>
      <dsp:spPr>
        <a:xfrm>
          <a:off x="5846747" y="589640"/>
          <a:ext cx="2372531" cy="1423518"/>
        </a:xfrm>
        <a:prstGeom prst="rect">
          <a:avLst/>
        </a:prstGeom>
        <a:solidFill>
          <a:srgbClr val="FFC746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  <a:latin typeface="Verdana"/>
              <a:cs typeface="Verdana"/>
            </a:rPr>
            <a:t>CONSOLIDACION DE PUNTAJES</a:t>
          </a:r>
          <a:endParaRPr lang="es-CL" sz="1800" kern="120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5846747" y="589640"/>
        <a:ext cx="2372531" cy="1423518"/>
      </dsp:txXfrm>
    </dsp:sp>
    <dsp:sp modelId="{F9DC2B6C-58E7-1144-AD55-65F8A5D12C44}">
      <dsp:nvSpPr>
        <dsp:cNvPr id="0" name=""/>
        <dsp:cNvSpPr/>
      </dsp:nvSpPr>
      <dsp:spPr>
        <a:xfrm>
          <a:off x="2381052" y="3224880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rgbClr val="843C0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rgbClr val="3B3838"/>
            </a:solidFill>
            <a:latin typeface="Verdana"/>
            <a:cs typeface="Verdana"/>
          </a:endParaRPr>
        </a:p>
      </dsp:txBody>
      <dsp:txXfrm>
        <a:off x="2624951" y="3267869"/>
        <a:ext cx="27284" cy="5462"/>
      </dsp:txXfrm>
    </dsp:sp>
    <dsp:sp modelId="{FF5E2D19-12D3-1E4A-AA92-7693A1D06D59}">
      <dsp:nvSpPr>
        <dsp:cNvPr id="0" name=""/>
        <dsp:cNvSpPr/>
      </dsp:nvSpPr>
      <dsp:spPr>
        <a:xfrm>
          <a:off x="10321" y="2558841"/>
          <a:ext cx="2372531" cy="142351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ENVIO DE PROYECTOS A COMITÉ TECNICO CIENTIFICO DE EVALUACION</a:t>
          </a:r>
          <a:endParaRPr lang="es-CL" sz="18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10321" y="2558841"/>
        <a:ext cx="2372531" cy="1423518"/>
      </dsp:txXfrm>
    </dsp:sp>
    <dsp:sp modelId="{B2C74959-BD69-824D-BE86-5DE43198B110}">
      <dsp:nvSpPr>
        <dsp:cNvPr id="0" name=""/>
        <dsp:cNvSpPr/>
      </dsp:nvSpPr>
      <dsp:spPr>
        <a:xfrm>
          <a:off x="5299265" y="3224880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9525" cap="flat" cmpd="sng" algn="ctr">
          <a:solidFill>
            <a:srgbClr val="843C0C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3164" y="3267869"/>
        <a:ext cx="27284" cy="5462"/>
      </dsp:txXfrm>
    </dsp:sp>
    <dsp:sp modelId="{7BC9B173-96DE-5B4D-8919-1D981405EA2E}">
      <dsp:nvSpPr>
        <dsp:cNvPr id="0" name=""/>
        <dsp:cNvSpPr/>
      </dsp:nvSpPr>
      <dsp:spPr>
        <a:xfrm>
          <a:off x="2928534" y="2558841"/>
          <a:ext cx="2372531" cy="142351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EVALUACION DE PROYECTOS (CTC)</a:t>
          </a:r>
          <a:endParaRPr lang="es-CL" sz="18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2928534" y="2558841"/>
        <a:ext cx="2372531" cy="1423518"/>
      </dsp:txXfrm>
    </dsp:sp>
    <dsp:sp modelId="{AEEEE6D3-89B4-FE47-8D27-E4354327CAE2}">
      <dsp:nvSpPr>
        <dsp:cNvPr id="0" name=""/>
        <dsp:cNvSpPr/>
      </dsp:nvSpPr>
      <dsp:spPr>
        <a:xfrm>
          <a:off x="5846747" y="2558841"/>
          <a:ext cx="2372531" cy="142351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RATIFICACION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EN CONSEJO DIRECTIVO </a:t>
          </a:r>
          <a:endParaRPr lang="es-CL" sz="18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5846747" y="2558841"/>
        <a:ext cx="2372531" cy="142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58ED9-22D6-4ADA-8BBB-23DD53634114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8DF5E-0CE8-4C30-BD31-791378370B6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65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8DF5E-0CE8-4C30-BD31-791378370B6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26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8DF5E-0CE8-4C30-BD31-791378370B6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517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7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65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6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80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691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5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53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001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0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264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17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7942-CC7D-456A-94B7-0020E5B41F5D}" type="datetimeFigureOut">
              <a:rPr lang="es-PE" smtClean="0"/>
              <a:t>07/12/2015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B5CA-8303-4F30-9331-CCE99BB06B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51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eperu.gob.p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stemaenlinea.innovateperu.gob.p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Imagen" descr="fincyt logo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4450"/>
            <a:ext cx="22145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6553200" y="-26988"/>
            <a:ext cx="2555875" cy="1081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pic>
        <p:nvPicPr>
          <p:cNvPr id="4100" name="Imagen 8" descr="C:\Users\gvillaran\Desktop\LOGO_FINAL_TOTAL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7"/>
            <a:ext cx="8352927" cy="17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23528" y="3685982"/>
            <a:ext cx="9144000" cy="20177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s-PE" sz="4000" b="1" dirty="0"/>
          </a:p>
        </p:txBody>
      </p:sp>
      <p:pic>
        <p:nvPicPr>
          <p:cNvPr id="4102" name="Imagen 10" descr="C:\Documents and Settings\mtorres\Mis documentos\Downloads\Membrete_CV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66"/>
            <a:ext cx="8352927" cy="11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83566" y="4512673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Proyectos Sectoriales de Innovación    </a:t>
            </a:r>
          </a:p>
          <a:p>
            <a:pPr algn="ctr"/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319982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7" y="-388799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17 Rectángulo redondeado"/>
          <p:cNvSpPr/>
          <p:nvPr/>
        </p:nvSpPr>
        <p:spPr>
          <a:xfrm>
            <a:off x="-37783" y="677565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Actividades elegibles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50377" y="1528331"/>
            <a:ext cx="90853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</a:pPr>
            <a:r>
              <a:rPr lang="es-PE" dirty="0">
                <a:ea typeface="Times New Roman" panose="02020603050405020304" pitchFamily="18" charset="0"/>
                <a:cs typeface="Arial" panose="020B0604020202020204" pitchFamily="34" charset="0"/>
              </a:rPr>
              <a:t>Las entidades solicitantes podrán desarrollar en el marco del proyecto </a:t>
            </a:r>
            <a:r>
              <a:rPr lang="es-ES" dirty="0">
                <a:ea typeface="Times New Roman" panose="02020603050405020304" pitchFamily="18" charset="0"/>
                <a:cs typeface="Arial" panose="020B0604020202020204" pitchFamily="34" charset="0"/>
              </a:rPr>
              <a:t>entre otras, las siguientes actividades:</a:t>
            </a:r>
            <a:endParaRPr lang="es-P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MX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Estudios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de diagnóstico sobre aspectos competitivos a nivel de empresas y sectores.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Estudios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de prospección tecnológica y de mercados, para el abordaje de desafíos de innovación.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Fortalecimiento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de capacidades gerenciales o técnicas a través del 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cofinanciamiento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de honorarios de profesionales responsables de la gestión o coordinación del proyecto.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actividades necesarias para facilitar el intercambio de información y generación de conocimiento, generación  de consensos entre las empresas o productores del sector o subsector así como para la difusión de los resultados intermedios y finales del proyecto (Eventos, plataformas internacionales, creación de grupos de trabajo entre otros )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Actividades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propias de la implementación de proyectos de innovación priorizados que apunten a disminuir las brechas u obstáculos identificados o a aprovechar oportunidades (consultorías, equipos, materiales, servicios de terceros, otros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PE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8" y="-432048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17 Rectángulo redondeado"/>
          <p:cNvSpPr/>
          <p:nvPr/>
        </p:nvSpPr>
        <p:spPr>
          <a:xfrm>
            <a:off x="0" y="836712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Gastos elegibles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1844824"/>
            <a:ext cx="81906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Contratación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profesionales especializados para el equipo de proyecto. Los profesionales podrán ser considerados como parte del equipo técnico.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Asesorías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especializadas. El proyecto deberá incluir el nombre y objetivos de la asesoría y las contrataciones que se realicen en el marco del proyecto requerirán no objeción de Innóvate Perú.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Gastos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logísticos para el desarrollo de actividades de animación y 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articulación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empresas o productores del sector o subsector.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Estudios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especializados tales como diagnósticos sectoriales, prospección tecnológica, entre otros.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Visitas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adecuadamente justificadas, a experiencias internacionales.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Servicios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terceros, materiales e insumos y equipos menores para el desarrollo de los proyectos de innovación identificados.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" y="-387424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17 Rectángulo redondeado"/>
          <p:cNvSpPr/>
          <p:nvPr/>
        </p:nvSpPr>
        <p:spPr>
          <a:xfrm>
            <a:off x="19817" y="836712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Criterios  de evaluación 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512" y="1556792"/>
            <a:ext cx="8728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+mn-lt"/>
              </a:rPr>
              <a:t>Categoría </a:t>
            </a:r>
            <a:r>
              <a:rPr lang="es-ES" b="1" dirty="0" smtClean="0"/>
              <a:t>I : </a:t>
            </a:r>
            <a:r>
              <a:rPr lang="es-ES" b="1" dirty="0" smtClean="0">
                <a:latin typeface="+mn-lt"/>
              </a:rPr>
              <a:t>Impacto </a:t>
            </a:r>
            <a:r>
              <a:rPr lang="es-ES" b="1" dirty="0">
                <a:latin typeface="+mn-lt"/>
              </a:rPr>
              <a:t>y relevancia  35% </a:t>
            </a:r>
            <a:endParaRPr lang="es-ES" b="1" dirty="0" smtClean="0">
              <a:latin typeface="+mn-lt"/>
            </a:endParaRPr>
          </a:p>
          <a:p>
            <a:pPr marL="342900" indent="-342900">
              <a:buAutoNum type="arabicPeriod"/>
              <a:defRPr/>
            </a:pPr>
            <a:r>
              <a:rPr lang="es-ES" dirty="0" smtClean="0"/>
              <a:t>Mérito </a:t>
            </a:r>
            <a:r>
              <a:rPr lang="es-ES" dirty="0"/>
              <a:t>innovador del proyecto </a:t>
            </a:r>
            <a:endParaRPr lang="es-ES" dirty="0" smtClean="0"/>
          </a:p>
          <a:p>
            <a:pPr>
              <a:defRPr/>
            </a:pPr>
            <a:r>
              <a:rPr lang="es-ES" dirty="0"/>
              <a:t>2.  Impacto socioeconómico potencial y externalidades positivas </a:t>
            </a:r>
            <a:r>
              <a:rPr lang="es-ES" dirty="0" smtClean="0"/>
              <a:t>generadas</a:t>
            </a:r>
          </a:p>
          <a:p>
            <a:pPr>
              <a:defRPr/>
            </a:pPr>
            <a:r>
              <a:rPr lang="es-ES" dirty="0"/>
              <a:t>3. Potencialidad de ser replicado por empresas similares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  <a:p>
            <a:pPr>
              <a:defRPr/>
            </a:pPr>
            <a:r>
              <a:rPr lang="es-ES" b="1" dirty="0"/>
              <a:t>Categoría </a:t>
            </a:r>
            <a:r>
              <a:rPr lang="es-ES" b="1" dirty="0" smtClean="0"/>
              <a:t>II </a:t>
            </a:r>
            <a:r>
              <a:rPr lang="es-ES" b="1" dirty="0"/>
              <a:t>: </a:t>
            </a:r>
            <a:r>
              <a:rPr lang="es-ES" b="1" dirty="0" smtClean="0">
                <a:latin typeface="+mn-lt"/>
              </a:rPr>
              <a:t>Viabilidad  </a:t>
            </a:r>
            <a:r>
              <a:rPr lang="es-ES" b="1" dirty="0">
                <a:latin typeface="+mn-lt"/>
              </a:rPr>
              <a:t>25% </a:t>
            </a:r>
            <a:endParaRPr lang="es-ES" b="1" dirty="0" smtClean="0">
              <a:latin typeface="+mn-lt"/>
            </a:endParaRPr>
          </a:p>
          <a:p>
            <a:pPr>
              <a:defRPr/>
            </a:pPr>
            <a:r>
              <a:rPr lang="es-ES" dirty="0"/>
              <a:t>4. Viabilidad Comercial </a:t>
            </a:r>
            <a:endParaRPr lang="es-ES" dirty="0" smtClean="0"/>
          </a:p>
          <a:p>
            <a:pPr>
              <a:defRPr/>
            </a:pPr>
            <a:r>
              <a:rPr lang="es-ES" dirty="0"/>
              <a:t>5.Viabilidad  técnica del </a:t>
            </a:r>
            <a:r>
              <a:rPr lang="es-ES" dirty="0" smtClean="0"/>
              <a:t>proyecto</a:t>
            </a:r>
          </a:p>
          <a:p>
            <a:pPr>
              <a:defRPr/>
            </a:pPr>
            <a:r>
              <a:rPr lang="es-ES" dirty="0"/>
              <a:t>6. Equipo de </a:t>
            </a:r>
            <a:r>
              <a:rPr lang="es-ES" dirty="0" smtClean="0"/>
              <a:t>trabajo</a:t>
            </a:r>
          </a:p>
          <a:p>
            <a:pPr>
              <a:defRPr/>
            </a:pPr>
            <a:endParaRPr lang="es-ES" dirty="0">
              <a:latin typeface="+mn-lt"/>
            </a:endParaRPr>
          </a:p>
          <a:p>
            <a:pPr>
              <a:defRPr/>
            </a:pPr>
            <a:r>
              <a:rPr lang="es-ES" b="1" dirty="0"/>
              <a:t>Categoría </a:t>
            </a:r>
            <a:r>
              <a:rPr lang="es-ES" b="1" dirty="0" smtClean="0"/>
              <a:t>III :</a:t>
            </a:r>
            <a:r>
              <a:rPr lang="es-ES" b="1" dirty="0" smtClean="0">
                <a:latin typeface="+mn-lt"/>
              </a:rPr>
              <a:t>Costo-beneficio </a:t>
            </a:r>
            <a:r>
              <a:rPr lang="es-ES" b="1" dirty="0">
                <a:latin typeface="+mn-lt"/>
              </a:rPr>
              <a:t>25% </a:t>
            </a:r>
            <a:endParaRPr lang="es-ES" b="1" dirty="0" smtClean="0">
              <a:latin typeface="+mn-lt"/>
            </a:endParaRPr>
          </a:p>
          <a:p>
            <a:pPr>
              <a:defRPr/>
            </a:pPr>
            <a:r>
              <a:rPr lang="es-ES" dirty="0"/>
              <a:t>7.Evaluación </a:t>
            </a:r>
            <a:r>
              <a:rPr lang="es-ES" dirty="0" smtClean="0"/>
              <a:t>económica</a:t>
            </a:r>
          </a:p>
          <a:p>
            <a:pPr>
              <a:defRPr/>
            </a:pPr>
            <a:r>
              <a:rPr lang="es-ES" dirty="0"/>
              <a:t>8. Beneficios para el sector</a:t>
            </a: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  <a:p>
            <a:pPr>
              <a:defRPr/>
            </a:pPr>
            <a:r>
              <a:rPr lang="es-ES" b="1" dirty="0"/>
              <a:t>Categoría </a:t>
            </a:r>
            <a:r>
              <a:rPr lang="es-ES" b="1" dirty="0" smtClean="0"/>
              <a:t>IV: </a:t>
            </a:r>
            <a:r>
              <a:rPr lang="es-ES" b="1" dirty="0" smtClean="0">
                <a:latin typeface="+mn-lt"/>
              </a:rPr>
              <a:t>Factores </a:t>
            </a:r>
            <a:r>
              <a:rPr lang="es-ES" b="1" dirty="0">
                <a:latin typeface="+mn-lt"/>
              </a:rPr>
              <a:t>complementarios 15% </a:t>
            </a:r>
            <a:endParaRPr lang="es-ES" b="1" dirty="0" smtClean="0">
              <a:latin typeface="+mn-lt"/>
            </a:endParaRPr>
          </a:p>
          <a:p>
            <a:pPr>
              <a:defRPr/>
            </a:pPr>
            <a:r>
              <a:rPr lang="es-ES" dirty="0"/>
              <a:t>9. Sinergias de encadenamientos productivos que genera la Asociación Estratégica entre el grupo de empresas solicitantes y las Entidades </a:t>
            </a:r>
            <a:r>
              <a:rPr lang="es-ES" dirty="0" smtClean="0"/>
              <a:t>Asociadas.</a:t>
            </a:r>
          </a:p>
          <a:p>
            <a:pPr>
              <a:defRPr/>
            </a:pPr>
            <a:r>
              <a:rPr lang="es-ES" dirty="0"/>
              <a:t>10.Procedencia de la  Entidades Solicitantes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62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5" y="-388132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17 Rectángulo redondeado"/>
          <p:cNvSpPr/>
          <p:nvPr/>
        </p:nvSpPr>
        <p:spPr>
          <a:xfrm>
            <a:off x="12594" y="764704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Procedimiento de evaluación 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28109" y="1412776"/>
            <a:ext cx="8712968" cy="49109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altLang="es-PE" sz="2400" dirty="0" smtClean="0"/>
          </a:p>
          <a:p>
            <a:pPr algn="just"/>
            <a:r>
              <a:rPr lang="es-PE" altLang="es-PE" sz="2400" dirty="0" smtClean="0"/>
              <a:t>El concurso se desarrollará en una etapa. Los proyectos serán evaluados por al menos dos  especialistas de reconocida trayectoria</a:t>
            </a:r>
          </a:p>
          <a:p>
            <a:pPr algn="just"/>
            <a:r>
              <a:rPr lang="es-ES" altLang="es-PE" sz="2400" b="1" dirty="0" smtClean="0"/>
              <a:t>Cada criterio tiene una puntuación de 0 a </a:t>
            </a:r>
            <a:r>
              <a:rPr lang="es-ES" altLang="es-PE" sz="2400" b="1" dirty="0"/>
              <a:t>5</a:t>
            </a:r>
            <a:r>
              <a:rPr lang="es-ES" altLang="es-PE" sz="2400" b="1" dirty="0" smtClean="0"/>
              <a:t> puntos y se requiere un puntaje final de </a:t>
            </a:r>
            <a:r>
              <a:rPr lang="es-ES" altLang="es-PE" sz="2400" b="1" dirty="0"/>
              <a:t>3</a:t>
            </a:r>
            <a:r>
              <a:rPr lang="es-ES" altLang="es-PE" sz="2400" b="1" dirty="0" smtClean="0"/>
              <a:t> puntos para ser aprobado</a:t>
            </a:r>
            <a:r>
              <a:rPr lang="es-ES" altLang="es-PE" sz="2400" dirty="0" smtClean="0"/>
              <a:t>.</a:t>
            </a:r>
          </a:p>
          <a:p>
            <a:pPr algn="just"/>
            <a:r>
              <a:rPr lang="es-ES" altLang="es-PE" sz="2400" dirty="0" smtClean="0"/>
              <a:t>Luego pasarán a un comité de  Área que seleccionará y elaborará un orden de méritos de los proyectos financiables.</a:t>
            </a:r>
            <a:endParaRPr lang="es-PE" altLang="es-PE" sz="2400" b="1" dirty="0" smtClean="0"/>
          </a:p>
          <a:p>
            <a:pPr algn="just"/>
            <a:r>
              <a:rPr lang="es-PE" altLang="es-PE" sz="2400" b="1" dirty="0" smtClean="0"/>
              <a:t>Consejo Directivo</a:t>
            </a:r>
            <a:r>
              <a:rPr lang="es-PE" altLang="es-PE" sz="2400" dirty="0" smtClean="0"/>
              <a:t>: Los resultados de la evaluación serán ratificados por el Consejo Directivo Innóvate Perú – FIDECOM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PE" altLang="es-PE" sz="2400" dirty="0" smtClean="0"/>
              <a:t>	 y éstos se publicarán en la página Web: </a:t>
            </a:r>
            <a:r>
              <a:rPr lang="es-PE" altLang="es-PE" sz="2400" u="sng" dirty="0" smtClean="0">
                <a:hlinkClick r:id="rId3"/>
              </a:rPr>
              <a:t>www.innovateperu.gob.pe</a:t>
            </a:r>
            <a:r>
              <a:rPr lang="es-PE" altLang="es-PE" sz="2400" dirty="0" smtClean="0"/>
              <a:t>.</a:t>
            </a:r>
            <a:endParaRPr lang="es-ES" altLang="es-PE" sz="2400" dirty="0" smtClean="0"/>
          </a:p>
          <a:p>
            <a:pPr algn="just">
              <a:buFont typeface="Arial" panose="020B0604020202020204" pitchFamily="34" charset="0"/>
              <a:buNone/>
            </a:pPr>
            <a:endParaRPr lang="es-E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5100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3828022"/>
              </p:ext>
            </p:extLst>
          </p:nvPr>
        </p:nvGraphicFramePr>
        <p:xfrm>
          <a:off x="395536" y="112474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187624" y="1124744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INICIO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20272" y="5229200"/>
            <a:ext cx="55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FIN</a:t>
            </a:r>
            <a:endParaRPr lang="es-ES" b="1" dirty="0"/>
          </a:p>
        </p:txBody>
      </p:sp>
      <p:pic>
        <p:nvPicPr>
          <p:cNvPr id="10" name="Imagen 8" descr="C:\Users\gvillaran\Desktop\LOGO_FINAL_TOTAL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9" y="332656"/>
            <a:ext cx="1650753" cy="39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2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" y="-387424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17 Rectángulo redondeado"/>
          <p:cNvSpPr/>
          <p:nvPr/>
        </p:nvSpPr>
        <p:spPr>
          <a:xfrm>
            <a:off x="0" y="1187115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Calendario del Concurso 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25129"/>
              </p:ext>
            </p:extLst>
          </p:nvPr>
        </p:nvGraphicFramePr>
        <p:xfrm>
          <a:off x="467544" y="1844824"/>
          <a:ext cx="8352928" cy="4812008"/>
        </p:xfrm>
        <a:graphic>
          <a:graphicData uri="http://schemas.openxmlformats.org/drawingml/2006/table">
            <a:tbl>
              <a:tblPr/>
              <a:tblGrid>
                <a:gridCol w="5040560"/>
                <a:gridCol w="3312368"/>
              </a:tblGrid>
              <a:tr h="399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</a:t>
                      </a:r>
                      <a:endParaRPr lang="es-P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14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"/>
                        <a:tabLst>
                          <a:tab pos="-158750" algn="l"/>
                        </a:tabLs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Publicación de bases 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</a:t>
                      </a:r>
                      <a:r>
                        <a:rPr lang="es-ES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00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"/>
                        <a:tabLst>
                          <a:tab pos="137795" algn="l"/>
                          <a:tab pos="408940" algn="l"/>
                          <a:tab pos="457200" algn="l"/>
                        </a:tabLs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Publicación de bases integradas 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ES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días después  de la publicación de bases.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61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"/>
                        <a:tabLst>
                          <a:tab pos="137795" algn="l"/>
                          <a:tab pos="408940" algn="l"/>
                          <a:tab pos="457200" algn="l"/>
                        </a:tabLs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Fecha máxima para el envío de los proyectos a través del Sistema en Línea:  </a:t>
                      </a:r>
                      <a:r>
                        <a:rPr lang="es-ES" sz="2000" u="sng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</a:t>
                      </a:r>
                      <a:r>
                        <a:rPr lang="es-ES" sz="2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://</a:t>
                      </a:r>
                      <a:r>
                        <a:rPr lang="es-ES" sz="2000" u="sng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sistemaenlinea.innovateperu.gob.pe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s-ES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días después de la publicación de las bases integradas.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955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"/>
                        <a:tabLst>
                          <a:tab pos="137795" algn="l"/>
                          <a:tab pos="408940" algn="l"/>
                          <a:tab pos="457200" algn="l"/>
                        </a:tabLs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Publicación de proyectos aprobados</a:t>
                      </a:r>
                      <a:endParaRPr lang="es-PE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s-PE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días después de la recepción de proyectos.</a:t>
                      </a:r>
                      <a:endParaRPr lang="es-P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" y="0"/>
            <a:ext cx="915731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-13318" y="5733256"/>
            <a:ext cx="915731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2"/>
          <p:cNvSpPr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4000" b="1" u="sng" dirty="0" smtClean="0">
                <a:solidFill>
                  <a:srgbClr val="0070C0"/>
                </a:solidFill>
              </a:rPr>
              <a:t>www.innovateperu.gob.pe</a:t>
            </a:r>
            <a:endParaRPr lang="es-PE" altLang="es-PE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2015331" y="692696"/>
            <a:ext cx="5113337" cy="16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3600" b="1" dirty="0" smtClean="0">
                <a:latin typeface="Arial" panose="020B0604020202020204" pitchFamily="34" charset="0"/>
              </a:rPr>
              <a:t>MUCHAS GRACIAS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3600" b="1" dirty="0" smtClean="0">
                <a:latin typeface="Arial" panose="020B0604020202020204" pitchFamily="34" charset="0"/>
              </a:rPr>
              <a:t>POR SU ATENCION </a:t>
            </a:r>
            <a:endParaRPr lang="es-MX" altLang="es-PE" sz="3600" dirty="0"/>
          </a:p>
        </p:txBody>
      </p:sp>
    </p:spTree>
    <p:extLst>
      <p:ext uri="{BB962C8B-B14F-4D97-AF65-F5344CB8AC3E}">
        <p14:creationId xmlns:p14="http://schemas.microsoft.com/office/powerpoint/2010/main" val="12752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5" y="-387424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17 Rectángulo redondeado"/>
          <p:cNvSpPr/>
          <p:nvPr/>
        </p:nvSpPr>
        <p:spPr>
          <a:xfrm>
            <a:off x="23265" y="843361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Objetivo de la convocatoria 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0713" y="2060848"/>
            <a:ext cx="8358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sz="2000" b="1" u="sng" dirty="0"/>
              <a:t>Objetivos </a:t>
            </a:r>
            <a:r>
              <a:rPr lang="es-ES" sz="2000" b="1" dirty="0" smtClean="0"/>
              <a:t>: </a:t>
            </a:r>
            <a:r>
              <a:rPr lang="es-CL" sz="2000" b="1" dirty="0"/>
              <a:t>Fomentar  la innovación en las empresas peruanas, a través del</a:t>
            </a:r>
            <a:r>
              <a:rPr lang="es-ES" sz="2000" b="1" dirty="0"/>
              <a:t> financiamiento</a:t>
            </a:r>
            <a:r>
              <a:rPr lang="es-CL" sz="2000" b="1" dirty="0"/>
              <a:t> de</a:t>
            </a:r>
            <a:r>
              <a:rPr lang="es-ES" sz="2000" b="1" dirty="0" smtClean="0"/>
              <a:t>:</a:t>
            </a:r>
          </a:p>
          <a:p>
            <a:pPr lvl="0" fontAlgn="base"/>
            <a:endParaRPr lang="es-PE" sz="2000" b="1" dirty="0"/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s-MX" sz="2000" dirty="0" smtClean="0"/>
              <a:t>Acciones </a:t>
            </a:r>
            <a:r>
              <a:rPr lang="es-MX" sz="2000" dirty="0"/>
              <a:t>destinadas a la identificación de brechas y obstáculos que limitan – o de oportunidades que impulsan - el desarrollo competitivo de un sector o subsector </a:t>
            </a:r>
            <a:r>
              <a:rPr lang="es-MX" sz="2000" dirty="0" smtClean="0"/>
              <a:t>productivo.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s-MX" sz="2000" dirty="0" smtClean="0"/>
              <a:t>La </a:t>
            </a:r>
            <a:r>
              <a:rPr lang="es-MX" sz="2000" dirty="0"/>
              <a:t>formulación e implementación  de desafíos de innovación que generen productos, servicios, procesos, métodos de comercialización o formas de organización, nuevos o significativamente mejorados, que disminuyan las brechas y obstáculos, o que aprovechen las oportunidades identificadas.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7990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" y="-165289"/>
            <a:ext cx="9144000" cy="70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317692" y="3319029"/>
            <a:ext cx="3693726" cy="1554376"/>
          </a:xfrm>
          <a:prstGeom prst="rect">
            <a:avLst/>
          </a:prstGeom>
        </p:spPr>
        <p:txBody>
          <a:bodyPr/>
          <a:lstStyle/>
          <a:p>
            <a:pPr fontAlgn="base"/>
            <a:endParaRPr lang="en-US" sz="1050" b="1" dirty="0" smtClean="0">
              <a:solidFill>
                <a:prstClr val="black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806457" y="3180313"/>
            <a:ext cx="4093932" cy="1782804"/>
          </a:xfrm>
          <a:prstGeom prst="rect">
            <a:avLst/>
          </a:prstGeom>
        </p:spPr>
        <p:txBody>
          <a:bodyPr/>
          <a:lstStyle/>
          <a:p>
            <a:pPr algn="just" fontAlgn="base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17 Rectángulo redondeado"/>
          <p:cNvSpPr/>
          <p:nvPr/>
        </p:nvSpPr>
        <p:spPr>
          <a:xfrm>
            <a:off x="0" y="1234310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Entidades Solicitantes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94733" y="2457130"/>
            <a:ext cx="3348385" cy="18610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604992" y="3013701"/>
            <a:ext cx="269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Gremios empresariales  </a:t>
            </a:r>
          </a:p>
          <a:p>
            <a:r>
              <a:rPr lang="es-PE" sz="2000" b="1" dirty="0" smtClean="0">
                <a:solidFill>
                  <a:schemeClr val="bg1"/>
                </a:solidFill>
              </a:rPr>
              <a:t> 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65141" y="4541680"/>
            <a:ext cx="3577978" cy="19182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637151" y="4778566"/>
            <a:ext cx="3204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Asociaciones Civiles de carácter productivo o grupos de 4 (min) empresas MIPYME, avalados por una mesa técnica sectorial.   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17" name="24 Rectángulo redondeado"/>
          <p:cNvSpPr/>
          <p:nvPr/>
        </p:nvSpPr>
        <p:spPr>
          <a:xfrm>
            <a:off x="4350295" y="2132856"/>
            <a:ext cx="4042353" cy="439612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endParaRPr lang="es-PE" sz="20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529235" y="2400039"/>
            <a:ext cx="36674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/>
              <a:t>Contar con Registro Único de Contribuyentes (RUC) activo y domicilio habido.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/>
              <a:t>No menos de  un (01) años de funcionamiento al momento de presentar el proyecto.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No </a:t>
            </a:r>
            <a:r>
              <a:rPr lang="es-MX" sz="1400" dirty="0"/>
              <a:t>presentar deudas coactivas con el Estado reportadas por la SUNAT ni deuda por </a:t>
            </a:r>
            <a:r>
              <a:rPr lang="es-MX" sz="1400" dirty="0" smtClean="0"/>
              <a:t>contribuciones.</a:t>
            </a:r>
            <a:endParaRPr lang="es-PE" sz="1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 smtClean="0"/>
              <a:t>No haber sido sancionada con inhabilitación temporal o definitiva para contratar con el Estado, mientras dure tal sanción</a:t>
            </a:r>
            <a:endParaRPr lang="es-PE" sz="1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Acrediten </a:t>
            </a:r>
            <a:r>
              <a:rPr lang="es-ES" sz="1400" dirty="0"/>
              <a:t>que su actividad económica y de operaciones, esté directamente relacionada con el tema del proyecto </a:t>
            </a:r>
            <a:r>
              <a:rPr lang="es-ES" sz="1400" dirty="0" smtClean="0"/>
              <a:t>propuesto.</a:t>
            </a:r>
            <a:endParaRPr lang="es-PE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/>
              <a:t>No se encuentren observadas por Innóvate Perú u otra fuente de financiamiento a la que se tenga </a:t>
            </a:r>
            <a:r>
              <a:rPr lang="es-MX" sz="1400" dirty="0" smtClean="0"/>
              <a:t>acceso.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1817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57"/>
            <a:ext cx="9144000" cy="70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317692" y="3319029"/>
            <a:ext cx="3693726" cy="1554376"/>
          </a:xfrm>
          <a:prstGeom prst="rect">
            <a:avLst/>
          </a:prstGeom>
        </p:spPr>
        <p:txBody>
          <a:bodyPr/>
          <a:lstStyle/>
          <a:p>
            <a:pPr fontAlgn="base"/>
            <a:endParaRPr lang="en-US" sz="1050" b="1" dirty="0" smtClean="0">
              <a:solidFill>
                <a:prstClr val="black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806457" y="3180313"/>
            <a:ext cx="4093932" cy="1782804"/>
          </a:xfrm>
          <a:prstGeom prst="rect">
            <a:avLst/>
          </a:prstGeom>
        </p:spPr>
        <p:txBody>
          <a:bodyPr/>
          <a:lstStyle/>
          <a:p>
            <a:pPr algn="just" fontAlgn="base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17 Rectángulo redondeado"/>
          <p:cNvSpPr/>
          <p:nvPr/>
        </p:nvSpPr>
        <p:spPr>
          <a:xfrm>
            <a:off x="0" y="1234310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Entidades Asociadas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930389" y="1707630"/>
            <a:ext cx="2716614" cy="12061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1261448" y="1892113"/>
            <a:ext cx="24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Universidades o Institutos de educación 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62206" y="2999926"/>
            <a:ext cx="2748231" cy="11723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780024" y="4244132"/>
            <a:ext cx="2843228" cy="12585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1200544" y="3168502"/>
            <a:ext cx="2579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Instituciones de investigación, desarrollo e innovación 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8894" y="4525302"/>
            <a:ext cx="264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Gremios o Asociaciones Empresariales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814514" y="1934577"/>
            <a:ext cx="3970219" cy="1124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 smtClean="0"/>
              <a:t>Legalmente </a:t>
            </a:r>
            <a:r>
              <a:rPr lang="es-ES" dirty="0"/>
              <a:t>constituidos en el país o el extranjero, públicos o privados.</a:t>
            </a:r>
            <a:endParaRPr lang="es-PE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844940" y="3253507"/>
            <a:ext cx="4016966" cy="1124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 smtClean="0"/>
              <a:t>Sin </a:t>
            </a:r>
            <a:r>
              <a:rPr lang="es-ES" dirty="0"/>
              <a:t>fines de lucro, legalmente constituidos en el país o en el extranjero, públicos o privados, </a:t>
            </a:r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851546" y="4491167"/>
            <a:ext cx="4016966" cy="1124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ES" dirty="0" smtClean="0"/>
              <a:t>Cuya </a:t>
            </a:r>
            <a:r>
              <a:rPr lang="es-ES" dirty="0"/>
              <a:t>vinculación al proyecto genere valor agregado para este.</a:t>
            </a:r>
            <a:endParaRPr lang="es-PE" dirty="0"/>
          </a:p>
        </p:txBody>
      </p:sp>
      <p:sp>
        <p:nvSpPr>
          <p:cNvPr id="17" name="Elipse 16"/>
          <p:cNvSpPr/>
          <p:nvPr/>
        </p:nvSpPr>
        <p:spPr>
          <a:xfrm>
            <a:off x="764909" y="5615278"/>
            <a:ext cx="2843228" cy="13299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995148" y="5836209"/>
            <a:ext cx="264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Entidades del gobierno </a:t>
            </a:r>
            <a:r>
              <a:rPr lang="es-PE" b="1" dirty="0" err="1" smtClean="0">
                <a:solidFill>
                  <a:schemeClr val="bg1"/>
                </a:solidFill>
              </a:rPr>
              <a:t>directamete</a:t>
            </a:r>
            <a:r>
              <a:rPr lang="es-PE" b="1" dirty="0" smtClean="0">
                <a:solidFill>
                  <a:schemeClr val="bg1"/>
                </a:solidFill>
              </a:rPr>
              <a:t> vinculadas a la </a:t>
            </a:r>
            <a:r>
              <a:rPr lang="es-PE" b="1" dirty="0" err="1" smtClean="0">
                <a:solidFill>
                  <a:schemeClr val="bg1"/>
                </a:solidFill>
              </a:rPr>
              <a:t>I+D+i</a:t>
            </a:r>
            <a:r>
              <a:rPr lang="es-PE" b="1" dirty="0" smtClean="0">
                <a:solidFill>
                  <a:schemeClr val="bg1"/>
                </a:solidFill>
              </a:rPr>
              <a:t> o competitividad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791141" y="5821153"/>
            <a:ext cx="4016966" cy="1124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u="sng" dirty="0"/>
              <a:t>No serán elegibles las universidades públicas o privadas que no se encuentren adecuadas a la Ley 30220, considerando el estado de implementación reportado oficialmente por la Superintendencia Nacional de Educación Superior Universitaria.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533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5" y="0"/>
            <a:ext cx="9144000" cy="70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317692" y="3319029"/>
            <a:ext cx="3693726" cy="1554376"/>
          </a:xfrm>
          <a:prstGeom prst="rect">
            <a:avLst/>
          </a:prstGeom>
        </p:spPr>
        <p:txBody>
          <a:bodyPr/>
          <a:lstStyle/>
          <a:p>
            <a:pPr fontAlgn="base"/>
            <a:endParaRPr lang="en-US" sz="1050" b="1" dirty="0" smtClean="0">
              <a:solidFill>
                <a:prstClr val="black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806457" y="3180313"/>
            <a:ext cx="4093932" cy="1782804"/>
          </a:xfrm>
          <a:prstGeom prst="rect">
            <a:avLst/>
          </a:prstGeom>
        </p:spPr>
        <p:txBody>
          <a:bodyPr/>
          <a:lstStyle/>
          <a:p>
            <a:pPr algn="just" fontAlgn="base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17 Rectángulo redondeado"/>
          <p:cNvSpPr/>
          <p:nvPr/>
        </p:nvSpPr>
        <p:spPr>
          <a:xfrm>
            <a:off x="0" y="1234310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Entidades Asociadas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930389" y="1707630"/>
            <a:ext cx="2716614" cy="1273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1261448" y="1892113"/>
            <a:ext cx="24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Universidades o Institutos de educación superior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62206" y="3017202"/>
            <a:ext cx="2748231" cy="12483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795573" y="4335327"/>
            <a:ext cx="2843228" cy="13711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1222168" y="3207021"/>
            <a:ext cx="2579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Instituciones de investigación, desarrollo e innovación 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00810" y="4713048"/>
            <a:ext cx="264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Gremios o Asociaciones Empresariales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67209" y="5751641"/>
            <a:ext cx="2843228" cy="12201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989571" y="5881518"/>
            <a:ext cx="264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Entidades del gobierno </a:t>
            </a:r>
            <a:r>
              <a:rPr lang="es-PE" b="1" dirty="0" err="1" smtClean="0">
                <a:solidFill>
                  <a:schemeClr val="bg1"/>
                </a:solidFill>
              </a:rPr>
              <a:t>directamete</a:t>
            </a:r>
            <a:r>
              <a:rPr lang="es-PE" b="1" dirty="0" smtClean="0">
                <a:solidFill>
                  <a:schemeClr val="bg1"/>
                </a:solidFill>
              </a:rPr>
              <a:t> vinculadas a la </a:t>
            </a:r>
            <a:r>
              <a:rPr lang="es-PE" b="1" dirty="0" err="1" smtClean="0">
                <a:solidFill>
                  <a:schemeClr val="bg1"/>
                </a:solidFill>
              </a:rPr>
              <a:t>I+D+i</a:t>
            </a:r>
            <a:r>
              <a:rPr lang="es-PE" b="1" dirty="0" smtClean="0">
                <a:solidFill>
                  <a:schemeClr val="bg1"/>
                </a:solidFill>
              </a:rPr>
              <a:t> o competitividad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1" name="24 Rectángulo redondeado"/>
          <p:cNvSpPr/>
          <p:nvPr/>
        </p:nvSpPr>
        <p:spPr>
          <a:xfrm>
            <a:off x="4233780" y="2266503"/>
            <a:ext cx="4106070" cy="470523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endParaRPr lang="es-PE" sz="2000" dirty="0" smtClean="0"/>
          </a:p>
        </p:txBody>
      </p:sp>
      <p:sp>
        <p:nvSpPr>
          <p:cNvPr id="22" name="Rectángulo 21"/>
          <p:cNvSpPr/>
          <p:nvPr/>
        </p:nvSpPr>
        <p:spPr>
          <a:xfrm>
            <a:off x="3971349" y="3000912"/>
            <a:ext cx="4035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s-ES" sz="2000" dirty="0"/>
              <a:t>Contar con Registro Único de Contribuyentes (RUC) activo y domicilio habido.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s-ES" sz="2000" dirty="0"/>
              <a:t>No menos de  </a:t>
            </a:r>
            <a:r>
              <a:rPr lang="es-ES" sz="2000" dirty="0" smtClean="0"/>
              <a:t>dos </a:t>
            </a:r>
            <a:r>
              <a:rPr lang="es-ES" sz="2000" dirty="0"/>
              <a:t>(</a:t>
            </a:r>
            <a:r>
              <a:rPr lang="es-ES" sz="2000" dirty="0" smtClean="0"/>
              <a:t>02) </a:t>
            </a:r>
            <a:r>
              <a:rPr lang="es-ES" sz="2000" dirty="0"/>
              <a:t>años de funcionamiento al momento de presentar el proyecto.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s-ES" sz="2000" dirty="0" smtClean="0"/>
              <a:t>No </a:t>
            </a:r>
            <a:r>
              <a:rPr lang="es-ES" sz="2000" dirty="0"/>
              <a:t>tener impedimento de contratar con el </a:t>
            </a:r>
            <a:r>
              <a:rPr lang="es-ES" sz="2000" dirty="0" smtClean="0"/>
              <a:t>Estado.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73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8" y="-399927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17 Rectángulo redondeado"/>
          <p:cNvSpPr/>
          <p:nvPr/>
        </p:nvSpPr>
        <p:spPr>
          <a:xfrm>
            <a:off x="8349" y="824794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Proyectos Elegibles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560015"/>
            <a:ext cx="856895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financiarán proyectos que busquen identificar problemas u oportunidades comunes al sector o subsector productivo al cual pertenezcan o brinden soporte,  a través de un diagnóstico inicial y estudio de mejores prácticas y casos exitosos a nivel internacional. </a:t>
            </a: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  <a:buSzPts val="1100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Posteriormente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los proyectos deberán además plantear desafíos de innovación que busquen dar solución a la problemática o aprovechar la oportunidad identificadas. Algunos de estos serán implementados a través del presente </a:t>
            </a: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Tx/>
              <a:buChar char="-"/>
            </a:pP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Tx/>
              <a:buChar char="-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primera etapa, que consiste en identificación de problemas y oportunidades y planteamiento de desafíos  de innovación, es importante que el proyecto impulse, entre los principales actores, consensos sobre problemas y necesidades del sector así como sobre los requerimientos de innovación asociados. </a:t>
            </a: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Tx/>
              <a:buChar char="-"/>
            </a:pP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Tx/>
              <a:buChar char="-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segunda etapa, que consiste en  la implementación de alguno(s) los desafíos de innovación detectados en la etapa 1, es deseable que se generen externalidades positivas y resultados susceptibles de ser aprovechados por sector o subsector. Para ello será importante la participación de actores relevantes, especialistas y la academia.</a:t>
            </a:r>
            <a:endParaRPr lang="es-MX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8" y="-387424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17 Rectángulo redondeado"/>
          <p:cNvSpPr/>
          <p:nvPr/>
        </p:nvSpPr>
        <p:spPr>
          <a:xfrm>
            <a:off x="0" y="927638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Proyectos Elegibles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512" y="1715666"/>
            <a:ext cx="896448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deberá tener al menos los siguientes resultados esperados: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endParaRPr lang="es-MX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formulación de un diagnóstico de problemas y oportunidades, que limitan o impulsan, según corresponda, el desarrollo competitivo de los sectores o 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subsectores.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de desafíos de innovación en las distintas etapas de la cadena de valor del sector o 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subsector.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formulación de los cursos de acción y actividades necesarias para abordar y atender las brechas y oportunidades identificadas, plasmados en la forma de nuevos 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MX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</a:t>
            </a:r>
            <a:r>
              <a:rPr lang="es-MX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de la implementación de los proyectos de innovación priorizados, en forma de nuevos o mejorados productos, servicios, procesos, métodos de comercialización o formas de organización.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17 Rectángulo redondeado"/>
          <p:cNvSpPr/>
          <p:nvPr/>
        </p:nvSpPr>
        <p:spPr>
          <a:xfrm>
            <a:off x="0" y="871793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Contenido del proyecto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625770"/>
            <a:ext cx="881814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propuestas  deberán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contener: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endParaRPr lang="es-MX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descripción del sector o subsector, su importancia y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potencialidad.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descripción de los objetivos del proyecto, alcances y la metodología propuesta para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obtenerlos.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descripción de las actividades que conforman el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proyecto.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impacto económico, qué implicará para el sector o subsector la realización del proyecto, a nivel de ventas, costos y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beneficios.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explicación de cómo conseguirá recursos complementarios que aseguren la continuidad de las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propuestas.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rol de los expertos a cargo de las actividades del proyecto incluidos en el equipo técnico y sus 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antecedentes.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 </a:t>
            </a:r>
            <a:r>
              <a:rPr lang="es-MX" sz="2000" dirty="0">
                <a:ea typeface="Times New Roman" panose="02020603050405020304" pitchFamily="18" charset="0"/>
                <a:cs typeface="Arial" panose="020B0604020202020204" pitchFamily="34" charset="0"/>
              </a:rPr>
              <a:t>detalle del rol de las entidades asociadas en el proyecto.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endParaRPr lang="es-PE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" y="-387424"/>
            <a:ext cx="916918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/>
          <p:cNvSpPr txBox="1"/>
          <p:nvPr/>
        </p:nvSpPr>
        <p:spPr>
          <a:xfrm>
            <a:off x="5195392" y="4684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8" name="17 Rectángulo redondeado"/>
          <p:cNvSpPr/>
          <p:nvPr/>
        </p:nvSpPr>
        <p:spPr>
          <a:xfrm>
            <a:off x="-13689" y="1022854"/>
            <a:ext cx="9143999" cy="46649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white"/>
                </a:solidFill>
              </a:rPr>
              <a:t>Duración y financiamiento   </a:t>
            </a:r>
            <a:endParaRPr lang="es-PE" sz="3200" b="1" dirty="0">
              <a:solidFill>
                <a:prstClr val="white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5047" y="1556792"/>
            <a:ext cx="9085263" cy="4824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altLang="es-PE" sz="2000" dirty="0"/>
          </a:p>
          <a:p>
            <a:pPr marL="0" indent="0">
              <a:buNone/>
            </a:pPr>
            <a:r>
              <a:rPr lang="es-ES" altLang="es-PE" sz="2000" dirty="0" smtClean="0"/>
              <a:t>Los proyectos tendrán un plazo máximo de ejecución de </a:t>
            </a:r>
            <a:r>
              <a:rPr lang="es-ES" altLang="es-PE" sz="2400" b="1" dirty="0" smtClean="0"/>
              <a:t>treinta (30) meses</a:t>
            </a:r>
            <a:r>
              <a:rPr lang="es-ES" altLang="es-PE" sz="2000" dirty="0" smtClean="0"/>
              <a:t>.</a:t>
            </a:r>
          </a:p>
          <a:p>
            <a:pPr marL="0" indent="0">
              <a:buNone/>
            </a:pPr>
            <a:r>
              <a:rPr lang="es-ES" altLang="es-PE" sz="2000" dirty="0" smtClean="0"/>
              <a:t> </a:t>
            </a:r>
            <a:endParaRPr lang="es-PE" altLang="es-PE" sz="2000" dirty="0" smtClean="0"/>
          </a:p>
          <a:p>
            <a:endParaRPr lang="es-PE" altLang="es-PE" sz="2400" dirty="0" smtClean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41366"/>
              </p:ext>
            </p:extLst>
          </p:nvPr>
        </p:nvGraphicFramePr>
        <p:xfrm>
          <a:off x="483222" y="2541079"/>
          <a:ext cx="8208912" cy="2427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164"/>
                <a:gridCol w="1344436"/>
                <a:gridCol w="1344436"/>
                <a:gridCol w="1100386"/>
                <a:gridCol w="1100386"/>
                <a:gridCol w="983104"/>
              </a:tblGrid>
              <a:tr h="6558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Modalidad de Asociación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INNÓVATE PERÚ - FIDECOM 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Cofinanciamiento</a:t>
                      </a:r>
                      <a:endParaRPr lang="es-PE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Entidad </a:t>
                      </a:r>
                      <a:r>
                        <a:rPr lang="es-ES" sz="1100" b="1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Coordinadora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endParaRPr lang="es-PE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Microempresas Participantes 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Total Proyecto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9491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Monto máximo de aporte al proyecto con RNR</a:t>
                      </a:r>
                      <a:endParaRPr lang="es-PE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(Monetario)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Porcentaje máximo de aporte al proyecto con RNR (Monetario)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Porcentaje mínimo de aporte Monetario al proyecto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Porcentaje máximo de aporte No monetario al proyecto</a:t>
                      </a:r>
                      <a:endParaRPr lang="es-PE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0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+mn-lt"/>
                          <a:ea typeface="+mn-ea"/>
                        </a:rPr>
                        <a:t>Gremios, grupos</a:t>
                      </a:r>
                      <a:r>
                        <a:rPr lang="es-ES" sz="1800" b="1" baseline="0" dirty="0" smtClean="0">
                          <a:effectLst/>
                          <a:latin typeface="+mn-lt"/>
                          <a:ea typeface="+mn-ea"/>
                        </a:rPr>
                        <a:t> o Asociaciones de empresas individuales</a:t>
                      </a:r>
                      <a:endParaRPr lang="es-P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+mn-lt"/>
                          <a:ea typeface="+mn-ea"/>
                        </a:rPr>
                        <a:t>600,000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75 </a:t>
                      </a:r>
                      <a:r>
                        <a:rPr lang="es-ES" sz="2400" b="1" dirty="0">
                          <a:effectLst/>
                        </a:rPr>
                        <a:t>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10%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15%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100%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19647"/>
              </p:ext>
            </p:extLst>
          </p:nvPr>
        </p:nvGraphicFramePr>
        <p:xfrm>
          <a:off x="483222" y="5393862"/>
          <a:ext cx="8207326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5712"/>
                <a:gridCol w="1344176"/>
                <a:gridCol w="1344176"/>
                <a:gridCol w="1100174"/>
                <a:gridCol w="1218992"/>
                <a:gridCol w="864096"/>
              </a:tblGrid>
              <a:tr h="450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+mn-lt"/>
                          <a:ea typeface="+mn-ea"/>
                        </a:rPr>
                        <a:t>Gremios, grupos</a:t>
                      </a:r>
                      <a:r>
                        <a:rPr lang="es-ES" sz="1800" b="1" baseline="0" dirty="0" smtClean="0">
                          <a:effectLst/>
                          <a:latin typeface="+mn-lt"/>
                          <a:ea typeface="+mn-ea"/>
                        </a:rPr>
                        <a:t> o asociaciones de empresas asociadas</a:t>
                      </a:r>
                      <a:endParaRPr lang="es-P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+mn-lt"/>
                          <a:ea typeface="+mn-ea"/>
                        </a:rPr>
                        <a:t>600,000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75 </a:t>
                      </a:r>
                      <a:r>
                        <a:rPr lang="es-ES" sz="2400" b="1" dirty="0">
                          <a:effectLst/>
                        </a:rPr>
                        <a:t>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6.25%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18.75%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100%</a:t>
                      </a:r>
                      <a:endParaRPr lang="es-P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9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18166</TotalTime>
  <Words>1415</Words>
  <Application>Microsoft Office PowerPoint</Application>
  <PresentationFormat>Presentación en pantalla (4:3)</PresentationFormat>
  <Paragraphs>152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Miranda Malaga</dc:creator>
  <cp:lastModifiedBy>Sergio Gilberto Rodriguez Soria</cp:lastModifiedBy>
  <cp:revision>394</cp:revision>
  <dcterms:created xsi:type="dcterms:W3CDTF">2015-01-28T20:43:11Z</dcterms:created>
  <dcterms:modified xsi:type="dcterms:W3CDTF">2015-12-07T23:06:45Z</dcterms:modified>
</cp:coreProperties>
</file>