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2" r:id="rId7"/>
    <p:sldId id="261" r:id="rId8"/>
    <p:sldId id="263" r:id="rId9"/>
    <p:sldId id="264" r:id="rId10"/>
    <p:sldId id="265" r:id="rId11"/>
    <p:sldId id="266" r:id="rId12"/>
    <p:sldId id="267" r:id="rId13"/>
    <p:sldId id="270" r:id="rId14"/>
    <p:sldId id="271" r:id="rId15"/>
    <p:sldId id="268" r:id="rId16"/>
    <p:sldId id="269" r:id="rId1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924" y="6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449AC357-ABDD-424F-B40C-713750EC0C81}" type="datetimeFigureOut">
              <a:rPr lang="es-PE" smtClean="0"/>
              <a:t>11/06/2018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C70DBCF-B811-4EA1-83EC-AF19B2AF45D4}" type="slidenum">
              <a:rPr lang="es-PE" smtClean="0"/>
              <a:t>‹Nº›</a:t>
            </a:fld>
            <a:endParaRPr lang="es-P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21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AC357-ABDD-424F-B40C-713750EC0C81}" type="datetimeFigureOut">
              <a:rPr lang="es-PE" smtClean="0"/>
              <a:t>11/06/2018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118085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AC357-ABDD-424F-B40C-713750EC0C81}" type="datetimeFigureOut">
              <a:rPr lang="es-PE" smtClean="0"/>
              <a:t>11/06/2018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C70DBCF-B811-4EA1-83EC-AF19B2AF45D4}" type="slidenum">
              <a:rPr lang="es-PE" smtClean="0"/>
              <a:t>‹Nº›</a:t>
            </a:fld>
            <a:endParaRPr lang="es-P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58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9AC357-ABDD-424F-B40C-713750EC0C81}" type="datetimeFigureOut">
              <a:rPr lang="es-PE" smtClean="0"/>
              <a:t>11/06/2018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419494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9AC357-ABDD-424F-B40C-713750EC0C81}" type="datetimeFigureOut">
              <a:rPr lang="es-PE" smtClean="0"/>
              <a:t>11/06/2018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C70DBCF-B811-4EA1-83EC-AF19B2AF45D4}" type="slidenum">
              <a:rPr lang="es-PE" smtClean="0"/>
              <a:t>‹Nº›</a:t>
            </a:fld>
            <a:endParaRPr lang="es-P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7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9AC357-ABDD-424F-B40C-713750EC0C81}" type="datetimeFigureOut">
              <a:rPr lang="es-PE" smtClean="0"/>
              <a:t>11/06/2018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27490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49AC357-ABDD-424F-B40C-713750EC0C81}" type="datetimeFigureOut">
              <a:rPr lang="es-PE" smtClean="0"/>
              <a:t>11/06/2018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30723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49AC357-ABDD-424F-B40C-713750EC0C81}" type="datetimeFigureOut">
              <a:rPr lang="es-PE" smtClean="0"/>
              <a:t>11/06/2018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25964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AC357-ABDD-424F-B40C-713750EC0C81}" type="datetimeFigureOut">
              <a:rPr lang="es-PE" smtClean="0"/>
              <a:t>11/06/2018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38603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9AC357-ABDD-424F-B40C-713750EC0C81}" type="datetimeFigureOut">
              <a:rPr lang="es-PE" smtClean="0"/>
              <a:t>11/06/2018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C70DBCF-B811-4EA1-83EC-AF19B2AF45D4}" type="slidenum">
              <a:rPr lang="es-PE" smtClean="0"/>
              <a:t>‹Nº›</a:t>
            </a:fld>
            <a:endParaRPr lang="es-PE"/>
          </a:p>
        </p:txBody>
      </p:sp>
    </p:spTree>
    <p:extLst>
      <p:ext uri="{BB962C8B-B14F-4D97-AF65-F5344CB8AC3E}">
        <p14:creationId xmlns:p14="http://schemas.microsoft.com/office/powerpoint/2010/main" val="325627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9AC357-ABDD-424F-B40C-713750EC0C81}" type="datetimeFigureOut">
              <a:rPr lang="es-PE" smtClean="0"/>
              <a:t>11/06/2018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C70DBCF-B811-4EA1-83EC-AF19B2AF45D4}" type="slidenum">
              <a:rPr lang="es-PE" smtClean="0"/>
              <a:t>‹Nº›</a:t>
            </a:fld>
            <a:endParaRPr lang="es-P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29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9AC357-ABDD-424F-B40C-713750EC0C81}" type="datetimeFigureOut">
              <a:rPr lang="es-PE" smtClean="0"/>
              <a:t>11/06/2018</a:t>
            </a:fld>
            <a:endParaRPr lang="es-P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P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70DBCF-B811-4EA1-83EC-AF19B2AF45D4}" type="slidenum">
              <a:rPr lang="es-PE" smtClean="0"/>
              <a:t>‹Nº›</a:t>
            </a:fld>
            <a:endParaRPr lang="es-P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66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peru@iberescen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675120" y="4924968"/>
            <a:ext cx="5093677" cy="1463040"/>
          </a:xfrm>
        </p:spPr>
        <p:txBody>
          <a:bodyPr>
            <a:noAutofit/>
          </a:bodyPr>
          <a:lstStyle/>
          <a:p>
            <a:pPr algn="ctr"/>
            <a:r>
              <a:rPr lang="es-PE" sz="5000" b="1" dirty="0" smtClean="0"/>
              <a:t>Presentación </a:t>
            </a:r>
          </a:p>
          <a:p>
            <a:pPr algn="ctr"/>
            <a:r>
              <a:rPr lang="es-PE" sz="5000" b="1" dirty="0" smtClean="0"/>
              <a:t>Bases 2018/2019</a:t>
            </a:r>
            <a:endParaRPr lang="es-PE" sz="5000" b="1"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6604" t="33676" r="16407" b="33826"/>
          <a:stretch/>
        </p:blipFill>
        <p:spPr>
          <a:xfrm>
            <a:off x="174674" y="4889799"/>
            <a:ext cx="6386733" cy="1533378"/>
          </a:xfrm>
          <a:prstGeom prst="rect">
            <a:avLst/>
          </a:prstGeom>
        </p:spPr>
      </p:pic>
    </p:spTree>
    <p:extLst>
      <p:ext uri="{BB962C8B-B14F-4D97-AF65-F5344CB8AC3E}">
        <p14:creationId xmlns:p14="http://schemas.microsoft.com/office/powerpoint/2010/main" val="363411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0480" y="594339"/>
            <a:ext cx="4571454" cy="1737360"/>
          </a:xfrm>
        </p:spPr>
        <p:txBody>
          <a:bodyPr/>
          <a:lstStyle/>
          <a:p>
            <a:r>
              <a:rPr lang="es-PE" sz="5000" b="1" dirty="0" smtClean="0">
                <a:solidFill>
                  <a:srgbClr val="0070C0"/>
                </a:solidFill>
              </a:rPr>
              <a:t>CO-PRODUCCIONES</a:t>
            </a:r>
            <a:endParaRPr lang="es-PE" sz="5000" b="1" dirty="0">
              <a:solidFill>
                <a:srgbClr val="0070C0"/>
              </a:solidFill>
            </a:endParaRPr>
          </a:p>
        </p:txBody>
      </p:sp>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135" r="16215"/>
          <a:stretch/>
        </p:blipFill>
        <p:spPr>
          <a:xfrm>
            <a:off x="773723" y="2208869"/>
            <a:ext cx="4497704" cy="3877930"/>
          </a:xfrm>
        </p:spPr>
      </p:pic>
      <p:sp>
        <p:nvSpPr>
          <p:cNvPr id="4" name="Marcador de texto 3"/>
          <p:cNvSpPr>
            <a:spLocks noGrp="1"/>
          </p:cNvSpPr>
          <p:nvPr>
            <p:ph type="body" sz="half" idx="2"/>
          </p:nvPr>
        </p:nvSpPr>
        <p:spPr>
          <a:xfrm>
            <a:off x="6096000" y="594339"/>
            <a:ext cx="5763904" cy="6134007"/>
          </a:xfrm>
        </p:spPr>
        <p:txBody>
          <a:bodyPr>
            <a:normAutofit lnSpcReduction="10000"/>
          </a:bodyPr>
          <a:lstStyle/>
          <a:p>
            <a:pPr algn="just"/>
            <a:endParaRPr lang="es-PE" sz="2400" dirty="0" smtClean="0"/>
          </a:p>
          <a:p>
            <a:pPr algn="just"/>
            <a:r>
              <a:rPr lang="es-PE" sz="2400" dirty="0" smtClean="0"/>
              <a:t>Los </a:t>
            </a:r>
            <a:r>
              <a:rPr lang="es-PE" sz="2400" dirty="0"/>
              <a:t>proyectos deben contar al menos con dos coproductores, conformado cada núcleo de coproducción con un mínimo de dos participantes, pertenecientes a diferentes Estados integrantes del Programa Iberescena. Estos núcleos de coproducción deberán contener la combinación de los siguientes roles, de acuerdo a su experiencia profesional comprobada: director/a de escena, coreógrafo/a, dramaturgo/a o intérpretes, diseñador/a escénico/a. La cantidad y labores de los demás participantes del proyecto fuera de los roles anteriormente mencionados son decisión interna de los/as </a:t>
            </a:r>
            <a:r>
              <a:rPr lang="es-PE" sz="2400" dirty="0" smtClean="0"/>
              <a:t>coproductores/as.</a:t>
            </a:r>
            <a:endParaRPr lang="es-PE" sz="2400" dirty="0"/>
          </a:p>
        </p:txBody>
      </p:sp>
    </p:spTree>
    <p:extLst>
      <p:ext uri="{BB962C8B-B14F-4D97-AF65-F5344CB8AC3E}">
        <p14:creationId xmlns:p14="http://schemas.microsoft.com/office/powerpoint/2010/main" val="265870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471509"/>
            <a:ext cx="4626045" cy="1737360"/>
          </a:xfrm>
        </p:spPr>
        <p:txBody>
          <a:bodyPr/>
          <a:lstStyle/>
          <a:p>
            <a:r>
              <a:rPr lang="es-PE" sz="5000" b="1" dirty="0" smtClean="0">
                <a:solidFill>
                  <a:srgbClr val="0070C0"/>
                </a:solidFill>
              </a:rPr>
              <a:t>CO-PRODUCCIONES</a:t>
            </a:r>
            <a:endParaRPr lang="es-PE" sz="5000" b="1" dirty="0">
              <a:solidFill>
                <a:srgbClr val="0070C0"/>
              </a:solidFill>
            </a:endParaRPr>
          </a:p>
        </p:txBody>
      </p:sp>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135" r="16215"/>
          <a:stretch/>
        </p:blipFill>
        <p:spPr>
          <a:xfrm>
            <a:off x="896552" y="2208869"/>
            <a:ext cx="4497704" cy="3877930"/>
          </a:xfrm>
        </p:spPr>
      </p:pic>
      <p:sp>
        <p:nvSpPr>
          <p:cNvPr id="4" name="Marcador de texto 3"/>
          <p:cNvSpPr>
            <a:spLocks noGrp="1"/>
          </p:cNvSpPr>
          <p:nvPr>
            <p:ph type="body" sz="half" idx="2"/>
          </p:nvPr>
        </p:nvSpPr>
        <p:spPr>
          <a:xfrm>
            <a:off x="5777747" y="586854"/>
            <a:ext cx="6191340" cy="4585648"/>
          </a:xfrm>
        </p:spPr>
        <p:txBody>
          <a:bodyPr>
            <a:noAutofit/>
          </a:bodyPr>
          <a:lstStyle/>
          <a:p>
            <a:pPr algn="just"/>
            <a:r>
              <a:rPr lang="es-PE" sz="1900" dirty="0"/>
              <a:t>En el criterio de coproducción se tendrá en cuenta las partidas dedicadas a honorarios, materiales de construcción o técnicos, gastos de alquiler del espacio de ensayos y preparación del espectáculo, derechos de autor de la obra, gastos de material de promoción previa al espectáculo (programa, cartel, entre otros) pero no los gastos corrientes de las estructuras coproductoras del espectáculo</a:t>
            </a:r>
          </a:p>
          <a:p>
            <a:pPr algn="just"/>
            <a:r>
              <a:rPr lang="es-PE" sz="1900" dirty="0"/>
              <a:t>En el criterio de sumar circulación/temporada a la </a:t>
            </a:r>
            <a:r>
              <a:rPr lang="es-PE" sz="1900" dirty="0" err="1"/>
              <a:t>co</a:t>
            </a:r>
            <a:r>
              <a:rPr lang="es-PE" sz="1900" dirty="0"/>
              <a:t>-producción, se tendrá en cuenta las partidas dedicadas a honorarios, alquiler de espacio, difusión, traslado de escenografía y elencos</a:t>
            </a:r>
          </a:p>
          <a:p>
            <a:pPr algn="just"/>
            <a:r>
              <a:rPr lang="es-PE" sz="1900" dirty="0"/>
              <a:t>Las ayudas podrán ser otorgadas por dos convocatorias consecutivas a proyectos con los/as mismos/as coproductores/as, pero con proyectos distintos; una tercera ayuda no podrá ser otorgada de forma consecutiva. </a:t>
            </a:r>
          </a:p>
          <a:p>
            <a:pPr algn="just"/>
            <a:r>
              <a:rPr lang="es-PE" sz="1900" dirty="0"/>
              <a:t>Se concederán ayudas de hasta </a:t>
            </a:r>
            <a:r>
              <a:rPr lang="es-PE" sz="1900" b="1" dirty="0"/>
              <a:t>€</a:t>
            </a:r>
            <a:r>
              <a:rPr lang="es-PE" sz="1900" b="1" dirty="0" smtClean="0"/>
              <a:t>30.000.</a:t>
            </a:r>
          </a:p>
          <a:p>
            <a:pPr algn="just"/>
            <a:r>
              <a:rPr lang="es-PE" sz="1900" dirty="0"/>
              <a:t>Para proyectos que se lleven a cabo entre el </a:t>
            </a:r>
            <a:r>
              <a:rPr lang="es-PE" sz="1900" b="1" dirty="0"/>
              <a:t>1 de enero y el 31 de diciembre de 2019</a:t>
            </a:r>
            <a:endParaRPr lang="es-PE" sz="1900" dirty="0"/>
          </a:p>
        </p:txBody>
      </p:sp>
    </p:spTree>
    <p:extLst>
      <p:ext uri="{BB962C8B-B14F-4D97-AF65-F5344CB8AC3E}">
        <p14:creationId xmlns:p14="http://schemas.microsoft.com/office/powerpoint/2010/main" val="128488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5000" b="1" dirty="0" smtClean="0">
                <a:solidFill>
                  <a:srgbClr val="0070C0"/>
                </a:solidFill>
              </a:rPr>
              <a:t>Centros de creación en residencia</a:t>
            </a:r>
            <a:endParaRPr lang="es-PE" sz="5000" b="1" dirty="0">
              <a:solidFill>
                <a:srgbClr val="0070C0"/>
              </a:solidFill>
            </a:endParaRPr>
          </a:p>
        </p:txBody>
      </p:sp>
      <p:sp>
        <p:nvSpPr>
          <p:cNvPr id="3" name="Marcador de contenido 2"/>
          <p:cNvSpPr>
            <a:spLocks noGrp="1"/>
          </p:cNvSpPr>
          <p:nvPr>
            <p:ph idx="1"/>
          </p:nvPr>
        </p:nvSpPr>
        <p:spPr>
          <a:xfrm>
            <a:off x="5960659" y="1167934"/>
            <a:ext cx="6049370" cy="5690066"/>
          </a:xfrm>
        </p:spPr>
        <p:txBody>
          <a:bodyPr>
            <a:normAutofit/>
          </a:bodyPr>
          <a:lstStyle/>
          <a:p>
            <a:pPr algn="just"/>
            <a:r>
              <a:rPr lang="es-PE" dirty="0"/>
              <a:t>Los proyectos presentados por Centros de Creación en Residencia de un </a:t>
            </a:r>
            <a:r>
              <a:rPr lang="es-PE" dirty="0" smtClean="0"/>
              <a:t>país </a:t>
            </a:r>
            <a:r>
              <a:rPr lang="es-PE" dirty="0"/>
              <a:t>perteneciente al programa IBERESCENA que incluyan simultáneamente y como mínimo a dos Creadores/ras Invitados/as en Residencia pertenecientes a dos países integrantes del Programa IBERESCENA distintos al del Centro de Creación en Residencia. El solicitante, ya sea persona física (Natural) o jurídica, se considerará del país en donde esté ubicado el Centro de Creación en Residencia. Los Creadores/ras Invitados/as en Residencia se considerarán procedentes del país en donde esté su domicilio físico</a:t>
            </a:r>
          </a:p>
          <a:p>
            <a:endParaRPr lang="es-PE" dirty="0"/>
          </a:p>
        </p:txBody>
      </p:sp>
      <p:sp>
        <p:nvSpPr>
          <p:cNvPr id="4" name="Marcador de texto 3"/>
          <p:cNvSpPr>
            <a:spLocks noGrp="1"/>
          </p:cNvSpPr>
          <p:nvPr>
            <p:ph type="body" sz="half" idx="2"/>
          </p:nvPr>
        </p:nvSpPr>
        <p:spPr>
          <a:xfrm>
            <a:off x="1226689" y="6513026"/>
            <a:ext cx="3892808" cy="3397295"/>
          </a:xfrm>
        </p:spPr>
        <p:txBody>
          <a:bodyPr/>
          <a:lstStyle/>
          <a:p>
            <a:endParaRPr lang="es-PE" dirty="0"/>
          </a:p>
        </p:txBody>
      </p:sp>
      <p:pic>
        <p:nvPicPr>
          <p:cNvPr id="1026" name="Picture 2" descr="Resultado de imagen para RESIDENCIA PASCUA DE ANA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6" y="2347164"/>
            <a:ext cx="5160559" cy="36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5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5000" b="1" dirty="0" smtClean="0">
                <a:solidFill>
                  <a:srgbClr val="0070C0"/>
                </a:solidFill>
              </a:rPr>
              <a:t>Centros de creación en residencia</a:t>
            </a:r>
            <a:endParaRPr lang="es-PE" sz="5000" b="1" dirty="0">
              <a:solidFill>
                <a:srgbClr val="0070C0"/>
              </a:solidFill>
            </a:endParaRPr>
          </a:p>
        </p:txBody>
      </p:sp>
      <p:sp>
        <p:nvSpPr>
          <p:cNvPr id="3" name="Marcador de contenido 2"/>
          <p:cNvSpPr>
            <a:spLocks noGrp="1"/>
          </p:cNvSpPr>
          <p:nvPr>
            <p:ph idx="1"/>
          </p:nvPr>
        </p:nvSpPr>
        <p:spPr>
          <a:xfrm>
            <a:off x="5947012" y="1054972"/>
            <a:ext cx="5940188" cy="5690066"/>
          </a:xfrm>
        </p:spPr>
        <p:txBody>
          <a:bodyPr>
            <a:normAutofit/>
          </a:bodyPr>
          <a:lstStyle/>
          <a:p>
            <a:pPr algn="just"/>
            <a:r>
              <a:rPr lang="es-PE" sz="2600" dirty="0"/>
              <a:t>Los Centros de Creación en Residencia que garanticen las condiciones que promuevan la convivencia y fomenten la integración.</a:t>
            </a:r>
          </a:p>
          <a:p>
            <a:pPr algn="just"/>
            <a:r>
              <a:rPr lang="es-PE" sz="2600" dirty="0" smtClean="0"/>
              <a:t>Los </a:t>
            </a:r>
            <a:r>
              <a:rPr lang="es-PE" sz="2600" dirty="0"/>
              <a:t>Centros de Creación en Residencia que acrediten una infraestructura y la experiencia necesaria para poder realizar satisfactoriamente un proyecto de esta </a:t>
            </a:r>
            <a:r>
              <a:rPr lang="es-PE" sz="2600" dirty="0" smtClean="0"/>
              <a:t>naturaleza.</a:t>
            </a:r>
          </a:p>
          <a:p>
            <a:pPr marL="0" indent="0" algn="just">
              <a:buNone/>
            </a:pPr>
            <a:r>
              <a:rPr lang="es-PE" sz="2600" dirty="0" smtClean="0"/>
              <a:t>El </a:t>
            </a:r>
            <a:r>
              <a:rPr lang="es-PE" sz="2600" dirty="0"/>
              <a:t>proyecto deberá formular el resultado final que será presentado como producto de la residencia</a:t>
            </a:r>
          </a:p>
          <a:p>
            <a:pPr algn="just"/>
            <a:r>
              <a:rPr lang="es-PE" sz="2600" dirty="0"/>
              <a:t>Presentar un solo proyecto a la presente </a:t>
            </a:r>
            <a:r>
              <a:rPr lang="es-PE" sz="2600" dirty="0" smtClean="0"/>
              <a:t>convocatoria.</a:t>
            </a:r>
            <a:endParaRPr lang="es-PE" sz="2600" dirty="0"/>
          </a:p>
          <a:p>
            <a:endParaRPr lang="es-PE" dirty="0"/>
          </a:p>
        </p:txBody>
      </p:sp>
      <p:sp>
        <p:nvSpPr>
          <p:cNvPr id="4" name="Marcador de texto 3"/>
          <p:cNvSpPr>
            <a:spLocks noGrp="1"/>
          </p:cNvSpPr>
          <p:nvPr>
            <p:ph type="body" sz="half" idx="2"/>
          </p:nvPr>
        </p:nvSpPr>
        <p:spPr>
          <a:xfrm>
            <a:off x="1226689" y="6513026"/>
            <a:ext cx="3892808" cy="3397295"/>
          </a:xfrm>
        </p:spPr>
        <p:txBody>
          <a:bodyPr/>
          <a:lstStyle/>
          <a:p>
            <a:endParaRPr lang="es-PE" dirty="0"/>
          </a:p>
        </p:txBody>
      </p:sp>
      <p:pic>
        <p:nvPicPr>
          <p:cNvPr id="1026" name="Picture 2" descr="Resultado de imagen para RESIDENCIA PASCUA DE ANA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6" y="2347164"/>
            <a:ext cx="5160559" cy="36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0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5000" b="1" dirty="0" smtClean="0">
                <a:solidFill>
                  <a:srgbClr val="0070C0"/>
                </a:solidFill>
              </a:rPr>
              <a:t>Centros de creación en residencia</a:t>
            </a:r>
            <a:endParaRPr lang="es-PE" sz="5000" b="1" dirty="0">
              <a:solidFill>
                <a:srgbClr val="0070C0"/>
              </a:solidFill>
            </a:endParaRPr>
          </a:p>
        </p:txBody>
      </p:sp>
      <p:sp>
        <p:nvSpPr>
          <p:cNvPr id="3" name="Marcador de contenido 2"/>
          <p:cNvSpPr>
            <a:spLocks noGrp="1"/>
          </p:cNvSpPr>
          <p:nvPr>
            <p:ph idx="1"/>
          </p:nvPr>
        </p:nvSpPr>
        <p:spPr>
          <a:xfrm>
            <a:off x="5892420" y="1167934"/>
            <a:ext cx="6076666" cy="5690066"/>
          </a:xfrm>
        </p:spPr>
        <p:txBody>
          <a:bodyPr>
            <a:normAutofit/>
          </a:bodyPr>
          <a:lstStyle/>
          <a:p>
            <a:pPr algn="just"/>
            <a:endParaRPr lang="es-PE" dirty="0" smtClean="0"/>
          </a:p>
          <a:p>
            <a:pPr algn="just"/>
            <a:r>
              <a:rPr lang="es-PE" sz="2600" dirty="0"/>
              <a:t>Los Centros de Creación en Residencia podrán recibir ayuda en esta línea por dos años consecutivos; siempre y cuando reciban a Creadores Invitados/as en Residencia diferentes. Una tercera ayuda no podrá ser otorgada de forma consecutiva; pasada una convocatoria la entidad podrá solicitar ayuda nuevamente</a:t>
            </a:r>
            <a:r>
              <a:rPr lang="es-PE" sz="2600" dirty="0" smtClean="0"/>
              <a:t>.</a:t>
            </a:r>
          </a:p>
          <a:p>
            <a:pPr algn="just"/>
            <a:r>
              <a:rPr lang="es-PE" sz="2600" dirty="0" smtClean="0"/>
              <a:t>Se </a:t>
            </a:r>
            <a:r>
              <a:rPr lang="es-PE" sz="2600" dirty="0"/>
              <a:t>concederán </a:t>
            </a:r>
            <a:r>
              <a:rPr lang="es-PE" sz="2600" dirty="0" smtClean="0"/>
              <a:t>ayudas </a:t>
            </a:r>
            <a:r>
              <a:rPr lang="es-PE" sz="2600" dirty="0"/>
              <a:t>de hasta </a:t>
            </a:r>
            <a:r>
              <a:rPr lang="es-PE" sz="2600" b="1" dirty="0" smtClean="0"/>
              <a:t>€15.000</a:t>
            </a:r>
          </a:p>
          <a:p>
            <a:pPr algn="just"/>
            <a:r>
              <a:rPr lang="es-PE" sz="2600" dirty="0" smtClean="0"/>
              <a:t>Para </a:t>
            </a:r>
            <a:r>
              <a:rPr lang="es-PE" sz="2600" dirty="0"/>
              <a:t>proyectos que se lleven a cabo entre el </a:t>
            </a:r>
            <a:r>
              <a:rPr lang="es-PE" sz="2600" b="1" dirty="0"/>
              <a:t>1 de enero y el 31 de diciembre de </a:t>
            </a:r>
            <a:r>
              <a:rPr lang="es-PE" sz="2600" b="1" dirty="0" smtClean="0"/>
              <a:t>2019.</a:t>
            </a:r>
            <a:endParaRPr lang="es-PE" sz="2600" dirty="0"/>
          </a:p>
        </p:txBody>
      </p:sp>
      <p:sp>
        <p:nvSpPr>
          <p:cNvPr id="4" name="Marcador de texto 3"/>
          <p:cNvSpPr>
            <a:spLocks noGrp="1"/>
          </p:cNvSpPr>
          <p:nvPr>
            <p:ph type="body" sz="half" idx="2"/>
          </p:nvPr>
        </p:nvSpPr>
        <p:spPr>
          <a:xfrm>
            <a:off x="1226689" y="6513026"/>
            <a:ext cx="3892808" cy="3397295"/>
          </a:xfrm>
        </p:spPr>
        <p:txBody>
          <a:bodyPr/>
          <a:lstStyle/>
          <a:p>
            <a:endParaRPr lang="es-PE" dirty="0"/>
          </a:p>
        </p:txBody>
      </p:sp>
      <p:pic>
        <p:nvPicPr>
          <p:cNvPr id="1026" name="Picture 2" descr="Resultado de imagen para RESIDENCIA PASCUA DE ANA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6" y="2347164"/>
            <a:ext cx="5160559" cy="364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2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51424" y="339557"/>
            <a:ext cx="9720072" cy="1499616"/>
          </a:xfrm>
        </p:spPr>
        <p:txBody>
          <a:bodyPr/>
          <a:lstStyle/>
          <a:p>
            <a:r>
              <a:rPr lang="es-PE" dirty="0" smtClean="0"/>
              <a:t>Ganadores 2017-2018</a:t>
            </a:r>
            <a:endParaRPr lang="es-PE"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110573634"/>
              </p:ext>
            </p:extLst>
          </p:nvPr>
        </p:nvGraphicFramePr>
        <p:xfrm>
          <a:off x="450377" y="1839173"/>
          <a:ext cx="11518710" cy="4848229"/>
        </p:xfrm>
        <a:graphic>
          <a:graphicData uri="http://schemas.openxmlformats.org/drawingml/2006/table">
            <a:tbl>
              <a:tblPr firstRow="1" firstCol="1" bandRow="1">
                <a:tableStyleId>{5C22544A-7EE6-4342-B048-85BDC9FD1C3A}</a:tableStyleId>
              </a:tblPr>
              <a:tblGrid>
                <a:gridCol w="2689755"/>
                <a:gridCol w="1431580"/>
                <a:gridCol w="6384200"/>
                <a:gridCol w="1013175"/>
              </a:tblGrid>
              <a:tr h="511290">
                <a:tc gridSpan="4">
                  <a:txBody>
                    <a:bodyPr/>
                    <a:lstStyle/>
                    <a:p>
                      <a:pPr algn="ctr">
                        <a:spcAft>
                          <a:spcPts val="0"/>
                        </a:spcAft>
                      </a:pPr>
                      <a:r>
                        <a:rPr lang="es-PE" sz="2400" b="1" dirty="0" smtClean="0">
                          <a:solidFill>
                            <a:srgbClr val="FFFF00"/>
                          </a:solidFill>
                          <a:effectLst/>
                        </a:rPr>
                        <a:t>Ayudas </a:t>
                      </a:r>
                      <a:r>
                        <a:rPr lang="es-PE" sz="2400" b="1" dirty="0">
                          <a:solidFill>
                            <a:srgbClr val="FFFF00"/>
                          </a:solidFill>
                          <a:effectLst/>
                        </a:rPr>
                        <a:t>a centros iberoamericanos de creación escénica en residencia</a:t>
                      </a:r>
                      <a:endParaRPr lang="es-PE" sz="2400" b="1" dirty="0">
                        <a:solidFill>
                          <a:srgbClr val="FFFF00"/>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r>
              <a:tr h="278511">
                <a:tc>
                  <a:txBody>
                    <a:bodyPr/>
                    <a:lstStyle/>
                    <a:p>
                      <a:pPr algn="l">
                        <a:spcAft>
                          <a:spcPts val="0"/>
                        </a:spcAft>
                      </a:pPr>
                      <a:r>
                        <a:rPr lang="es-PE" sz="1750" b="1">
                          <a:effectLst/>
                        </a:rPr>
                        <a:t>Ganador/a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Región</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Proyecto</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dirty="0" smtClean="0">
                          <a:effectLst/>
                        </a:rPr>
                        <a:t>Monto  €   </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940">
                <a:tc>
                  <a:txBody>
                    <a:bodyPr/>
                    <a:lstStyle/>
                    <a:p>
                      <a:pPr algn="l">
                        <a:spcAft>
                          <a:spcPts val="0"/>
                        </a:spcAft>
                      </a:pPr>
                      <a:r>
                        <a:rPr lang="es-PE" sz="1750" b="1">
                          <a:effectLst/>
                        </a:rPr>
                        <a:t>Grupo Teatral DCP</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Tacna</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Pascua del Anaco: La escritura escénica desde la otredad andina</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dirty="0">
                          <a:effectLst/>
                        </a:rPr>
                        <a:t>5000</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959">
                <a:tc gridSpan="4">
                  <a:txBody>
                    <a:bodyPr/>
                    <a:lstStyle/>
                    <a:p>
                      <a:pPr algn="ctr">
                        <a:spcAft>
                          <a:spcPts val="0"/>
                        </a:spcAft>
                      </a:pPr>
                      <a:r>
                        <a:rPr lang="es-PE" sz="2400" b="1" dirty="0" smtClean="0">
                          <a:solidFill>
                            <a:srgbClr val="FFFF00"/>
                          </a:solidFill>
                          <a:effectLst/>
                        </a:rPr>
                        <a:t>Ayudas </a:t>
                      </a:r>
                      <a:r>
                        <a:rPr lang="es-PE" sz="2400" b="1" dirty="0">
                          <a:solidFill>
                            <a:srgbClr val="FFFF00"/>
                          </a:solidFill>
                          <a:effectLst/>
                        </a:rPr>
                        <a:t>a festivales y espacios escénicos para la programación de espectáculos</a:t>
                      </a:r>
                      <a:endParaRPr lang="es-PE" sz="2400" b="1" dirty="0">
                        <a:solidFill>
                          <a:srgbClr val="FFFF00"/>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r>
              <a:tr h="278511">
                <a:tc>
                  <a:txBody>
                    <a:bodyPr/>
                    <a:lstStyle/>
                    <a:p>
                      <a:pPr algn="l">
                        <a:spcAft>
                          <a:spcPts val="0"/>
                        </a:spcAft>
                      </a:pPr>
                      <a:r>
                        <a:rPr lang="es-PE" sz="1750" b="1">
                          <a:effectLst/>
                        </a:rPr>
                        <a:t>Ganador/a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Región</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Proyecto</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dirty="0" smtClean="0">
                          <a:effectLst/>
                        </a:rPr>
                        <a:t>Monto  €   </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11">
                <a:tc>
                  <a:txBody>
                    <a:bodyPr/>
                    <a:lstStyle/>
                    <a:p>
                      <a:pPr algn="l">
                        <a:spcAft>
                          <a:spcPts val="0"/>
                        </a:spcAft>
                      </a:pPr>
                      <a:r>
                        <a:rPr lang="es-PE" sz="1750" b="1">
                          <a:effectLst/>
                        </a:rPr>
                        <a:t>Centro Cultural Umbral </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Arequipa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II </a:t>
                      </a:r>
                      <a:r>
                        <a:rPr lang="es-PE" sz="1750" b="1" dirty="0" err="1">
                          <a:effectLst/>
                        </a:rPr>
                        <a:t>Festi</a:t>
                      </a:r>
                      <a:r>
                        <a:rPr lang="es-PE" sz="1750" b="1" dirty="0">
                          <a:effectLst/>
                        </a:rPr>
                        <a:t> Teatro Umbral</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a:effectLst/>
                        </a:rPr>
                        <a:t>9500</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23">
                <a:tc>
                  <a:txBody>
                    <a:bodyPr/>
                    <a:lstStyle/>
                    <a:p>
                      <a:pPr algn="l">
                        <a:spcAft>
                          <a:spcPts val="0"/>
                        </a:spcAft>
                      </a:pPr>
                      <a:r>
                        <a:rPr lang="es-PE" sz="1750" b="1">
                          <a:effectLst/>
                        </a:rPr>
                        <a:t>Blanca Isabel Moreno Moreno</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Lambayeque</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I Festival Internacional de Teatro de Chiclayo: Mujeres Dramáticas</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dirty="0">
                          <a:effectLst/>
                        </a:rPr>
                        <a:t>9000</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23">
                <a:tc>
                  <a:txBody>
                    <a:bodyPr/>
                    <a:lstStyle/>
                    <a:p>
                      <a:pPr algn="l">
                        <a:spcAft>
                          <a:spcPts val="0"/>
                        </a:spcAft>
                      </a:pPr>
                      <a:r>
                        <a:rPr lang="es-PE" sz="1750" b="1">
                          <a:effectLst/>
                        </a:rPr>
                        <a:t>Asociación Cultural Wasi</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Lima y regiones</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Festival Internacional de Narración Oral Todas las Palabras, Todas</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a:effectLst/>
                        </a:rPr>
                        <a:t>7500</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23">
                <a:tc>
                  <a:txBody>
                    <a:bodyPr/>
                    <a:lstStyle/>
                    <a:p>
                      <a:pPr algn="l">
                        <a:spcAft>
                          <a:spcPts val="0"/>
                        </a:spcAft>
                      </a:pPr>
                      <a:r>
                        <a:rPr lang="es-PE" sz="1750" b="1">
                          <a:effectLst/>
                        </a:rPr>
                        <a:t>La Gran Marcha de los Muñecones</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Lima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XVII Festival Internacional de Teatro en Calles Abiertas - FITECA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a:effectLst/>
                        </a:rPr>
                        <a:t>10.000</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23">
                <a:tc>
                  <a:txBody>
                    <a:bodyPr/>
                    <a:lstStyle/>
                    <a:p>
                      <a:pPr algn="l">
                        <a:spcAft>
                          <a:spcPts val="0"/>
                        </a:spcAft>
                      </a:pPr>
                      <a:r>
                        <a:rPr lang="es-PE" sz="1750" b="1">
                          <a:effectLst/>
                        </a:rPr>
                        <a:t>Grupo Vodevil </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Lima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II Festival Internacional de Artes Escénicas por la Diversidad - FIAED</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a:effectLst/>
                        </a:rPr>
                        <a:t>9000</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904">
                <a:tc>
                  <a:txBody>
                    <a:bodyPr/>
                    <a:lstStyle/>
                    <a:p>
                      <a:pPr algn="l">
                        <a:spcAft>
                          <a:spcPts val="0"/>
                        </a:spcAft>
                      </a:pPr>
                      <a:r>
                        <a:rPr lang="es-PE" sz="1750" b="1">
                          <a:effectLst/>
                        </a:rPr>
                        <a:t>Pie Derecho Malabarismo</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Lima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La Conve Pie Derecho 2018</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a:effectLst/>
                        </a:rPr>
                        <a:t>11000</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11">
                <a:tc>
                  <a:txBody>
                    <a:bodyPr/>
                    <a:lstStyle/>
                    <a:p>
                      <a:pPr algn="l">
                        <a:spcAft>
                          <a:spcPts val="0"/>
                        </a:spcAft>
                      </a:pPr>
                      <a:r>
                        <a:rPr lang="es-PE" sz="1750" b="1">
                          <a:effectLst/>
                        </a:rPr>
                        <a:t>La Oveja Negra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a:effectLst/>
                        </a:rPr>
                        <a:t>Lima</a:t>
                      </a:r>
                      <a:endParaRPr lang="es-PE" sz="1750" b="1">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s-PE" sz="1750" b="1" dirty="0">
                          <a:effectLst/>
                        </a:rPr>
                        <a:t>Indisciplinados IV Edición</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PE" sz="1750" b="1" dirty="0">
                          <a:effectLst/>
                        </a:rPr>
                        <a:t>6000</a:t>
                      </a:r>
                      <a:endParaRPr lang="es-PE" sz="1750" b="1"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214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solidFill>
                  <a:srgbClr val="0070C0"/>
                </a:solidFill>
              </a:rPr>
              <a:t>recomendaciones</a:t>
            </a:r>
            <a:endParaRPr lang="es-PE" dirty="0">
              <a:solidFill>
                <a:srgbClr val="0070C0"/>
              </a:solidFill>
            </a:endParaRPr>
          </a:p>
        </p:txBody>
      </p:sp>
      <p:sp>
        <p:nvSpPr>
          <p:cNvPr id="3" name="Marcador de contenido 2"/>
          <p:cNvSpPr>
            <a:spLocks noGrp="1"/>
          </p:cNvSpPr>
          <p:nvPr>
            <p:ph idx="1"/>
          </p:nvPr>
        </p:nvSpPr>
        <p:spPr>
          <a:xfrm>
            <a:off x="1024128" y="2285999"/>
            <a:ext cx="10590117" cy="4387755"/>
          </a:xfrm>
        </p:spPr>
        <p:txBody>
          <a:bodyPr/>
          <a:lstStyle/>
          <a:p>
            <a:r>
              <a:rPr lang="es-PE" sz="2400" dirty="0" smtClean="0"/>
              <a:t>- Consultar: </a:t>
            </a:r>
            <a:r>
              <a:rPr lang="es-PE" sz="2400" dirty="0" smtClean="0">
                <a:hlinkClick r:id="rId2"/>
              </a:rPr>
              <a:t>peru@iberescena.org</a:t>
            </a:r>
            <a:endParaRPr lang="es-PE" sz="2400" dirty="0" smtClean="0"/>
          </a:p>
          <a:p>
            <a:r>
              <a:rPr lang="es-PE" sz="2400" dirty="0" smtClean="0"/>
              <a:t>- Asegurarse de cumplir con los requisitos principales.</a:t>
            </a:r>
          </a:p>
          <a:p>
            <a:r>
              <a:rPr lang="es-PE" sz="2400" dirty="0" smtClean="0"/>
              <a:t>- Compartir el proyecto con otros.</a:t>
            </a:r>
          </a:p>
          <a:p>
            <a:r>
              <a:rPr lang="es-PE" sz="2400" dirty="0" smtClean="0"/>
              <a:t>- Pedir ayuda a otros si requieren apoyo en redacción o diseño de documentos.</a:t>
            </a:r>
          </a:p>
          <a:p>
            <a:r>
              <a:rPr lang="es-PE" sz="2400" dirty="0" smtClean="0"/>
              <a:t>- Prever las fechas. Plazo límite: </a:t>
            </a:r>
            <a:r>
              <a:rPr lang="es-PE" sz="2400" dirty="0"/>
              <a:t>28 de septiembre de </a:t>
            </a:r>
            <a:r>
              <a:rPr lang="es-PE" sz="2400" dirty="0" smtClean="0"/>
              <a:t>2018.</a:t>
            </a:r>
          </a:p>
          <a:p>
            <a:r>
              <a:rPr lang="es-PE" sz="2400" dirty="0" smtClean="0"/>
              <a:t>- Revisar la relación de los objetivos de IBERESCENA con los del proyecto.</a:t>
            </a:r>
          </a:p>
          <a:p>
            <a:r>
              <a:rPr lang="es-PE" sz="2400" dirty="0" smtClean="0"/>
              <a:t>- Evaluar el monto a pedir en relación al histórico de ganadores peruanos.</a:t>
            </a:r>
          </a:p>
          <a:p>
            <a:endParaRPr lang="es-PE" dirty="0"/>
          </a:p>
        </p:txBody>
      </p:sp>
    </p:spTree>
    <p:extLst>
      <p:ext uri="{BB962C8B-B14F-4D97-AF65-F5344CB8AC3E}">
        <p14:creationId xmlns:p14="http://schemas.microsoft.com/office/powerpoint/2010/main" val="170035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5500" dirty="0" smtClean="0">
                <a:solidFill>
                  <a:srgbClr val="0070C0"/>
                </a:solidFill>
              </a:rPr>
              <a:t>¿Qué es?</a:t>
            </a:r>
            <a:endParaRPr lang="es-PE" sz="5500" dirty="0">
              <a:solidFill>
                <a:srgbClr val="0070C0"/>
              </a:solidFill>
            </a:endParaRPr>
          </a:p>
        </p:txBody>
      </p:sp>
      <p:sp>
        <p:nvSpPr>
          <p:cNvPr id="5" name="Marcador de texto 4"/>
          <p:cNvSpPr>
            <a:spLocks noGrp="1"/>
          </p:cNvSpPr>
          <p:nvPr>
            <p:ph type="body" sz="half" idx="2"/>
          </p:nvPr>
        </p:nvSpPr>
        <p:spPr>
          <a:xfrm>
            <a:off x="382136" y="1927274"/>
            <a:ext cx="5031111" cy="4555413"/>
          </a:xfrm>
        </p:spPr>
        <p:txBody>
          <a:bodyPr>
            <a:noAutofit/>
          </a:bodyPr>
          <a:lstStyle/>
          <a:p>
            <a:pPr lvl="0" algn="just"/>
            <a:r>
              <a:rPr lang="es-PE" sz="2000" dirty="0"/>
              <a:t>El Fondo Iberoamericano de ayuda IBERESCENA fue creado en noviembre de 2006 sobre la base de las decisiones adoptadas por la Cumbre Iberoamericana de Jefes de Estado y de Gobierno celebrada en Montevideo (Uruguay</a:t>
            </a:r>
            <a:r>
              <a:rPr lang="es-PE" sz="2000" dirty="0" smtClean="0"/>
              <a:t>).</a:t>
            </a:r>
            <a:endParaRPr lang="es-PE" sz="2000" dirty="0"/>
          </a:p>
          <a:p>
            <a:pPr lvl="0"/>
            <a:endParaRPr lang="es-PE" sz="2000" dirty="0"/>
          </a:p>
          <a:p>
            <a:pPr lvl="0"/>
            <a:r>
              <a:rPr lang="es-PE" sz="2000" dirty="0" smtClean="0"/>
              <a:t>El </a:t>
            </a:r>
            <a:r>
              <a:rPr lang="es-PE" sz="2000" dirty="0"/>
              <a:t>Fondo IBERESCENA está actualmente formado por catorce países que financian el Programa: Argentina, Bolivia, Brasil, Colombia, Chile, Costa Rica, Ecuador, El Salvador, España, México, Panamá, Paraguay, Perú, Uruguay y por la Secretaria General Iberoamericana (SEGIB</a:t>
            </a:r>
            <a:r>
              <a:rPr lang="es-PE" sz="2000" dirty="0" smtClean="0"/>
              <a:t>).</a:t>
            </a:r>
            <a:endParaRPr lang="es-PE" sz="2000" dirty="0"/>
          </a:p>
        </p:txBody>
      </p:sp>
      <p:pic>
        <p:nvPicPr>
          <p:cNvPr id="12" name="Marcador de contenido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49193" y="1927274"/>
            <a:ext cx="6009718" cy="4006478"/>
          </a:xfrm>
        </p:spPr>
      </p:pic>
    </p:spTree>
    <p:extLst>
      <p:ext uri="{BB962C8B-B14F-4D97-AF65-F5344CB8AC3E}">
        <p14:creationId xmlns:p14="http://schemas.microsoft.com/office/powerpoint/2010/main" val="99506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000" dirty="0" smtClean="0">
                <a:solidFill>
                  <a:srgbClr val="FF0000"/>
                </a:solidFill>
              </a:rPr>
              <a:t>PERÚ</a:t>
            </a:r>
            <a:endParaRPr lang="es-PE" sz="6000" dirty="0">
              <a:solidFill>
                <a:srgbClr val="FF0000"/>
              </a:solidFill>
            </a:endParaRPr>
          </a:p>
        </p:txBody>
      </p:sp>
      <p:sp>
        <p:nvSpPr>
          <p:cNvPr id="4" name="Marcador de texto 3"/>
          <p:cNvSpPr>
            <a:spLocks noGrp="1"/>
          </p:cNvSpPr>
          <p:nvPr>
            <p:ph type="body" sz="half" idx="2"/>
          </p:nvPr>
        </p:nvSpPr>
        <p:spPr>
          <a:xfrm>
            <a:off x="756840" y="2208869"/>
            <a:ext cx="4656407" cy="3762294"/>
          </a:xfrm>
        </p:spPr>
        <p:txBody>
          <a:bodyPr>
            <a:noAutofit/>
          </a:bodyPr>
          <a:lstStyle/>
          <a:p>
            <a:pPr lvl="0"/>
            <a:r>
              <a:rPr lang="es-PE" sz="2400" dirty="0"/>
              <a:t>Desde el año 2007 se ha logrado beneficiar a </a:t>
            </a:r>
            <a:r>
              <a:rPr lang="es-PE" sz="2400" dirty="0" smtClean="0"/>
              <a:t>91 </a:t>
            </a:r>
            <a:r>
              <a:rPr lang="es-PE" sz="2400" dirty="0"/>
              <a:t>proyectos peruanos de teatro, circo y danza contemporánea.  </a:t>
            </a:r>
          </a:p>
          <a:p>
            <a:pPr lvl="0"/>
            <a:endParaRPr lang="es-PE" sz="2400" dirty="0"/>
          </a:p>
          <a:p>
            <a:r>
              <a:rPr lang="es-PE" sz="2400" dirty="0"/>
              <a:t>Todos los </a:t>
            </a:r>
            <a:r>
              <a:rPr lang="es-PE" sz="2400" dirty="0" smtClean="0"/>
              <a:t>proyectos peruanos </a:t>
            </a:r>
            <a:r>
              <a:rPr lang="es-PE" sz="2400" dirty="0"/>
              <a:t>han recibido el apoyo financiero en total </a:t>
            </a:r>
            <a:r>
              <a:rPr lang="es-PE" sz="2400" dirty="0" smtClean="0"/>
              <a:t>de1</a:t>
            </a:r>
            <a:r>
              <a:rPr lang="es-PE" sz="2400" dirty="0"/>
              <a:t>, 035,605 dólares</a:t>
            </a:r>
            <a:r>
              <a:rPr lang="es-PE" sz="2400" dirty="0" smtClean="0"/>
              <a:t>.</a:t>
            </a:r>
          </a:p>
          <a:p>
            <a:endParaRPr lang="es-PE" sz="2400" dirty="0"/>
          </a:p>
        </p:txBody>
      </p:sp>
      <p:pic>
        <p:nvPicPr>
          <p:cNvPr id="5"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80535" y="2208869"/>
            <a:ext cx="5897979" cy="3958164"/>
          </a:xfrm>
        </p:spPr>
      </p:pic>
    </p:spTree>
    <p:extLst>
      <p:ext uri="{BB962C8B-B14F-4D97-AF65-F5344CB8AC3E}">
        <p14:creationId xmlns:p14="http://schemas.microsoft.com/office/powerpoint/2010/main" val="386895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PE" b="1" dirty="0" smtClean="0">
                <a:solidFill>
                  <a:srgbClr val="0070C0"/>
                </a:solidFill>
              </a:rPr>
              <a:t>Objetivos IBERESCENA</a:t>
            </a:r>
            <a:endParaRPr lang="es-PE" b="1" dirty="0">
              <a:solidFill>
                <a:srgbClr val="0070C0"/>
              </a:solidFill>
            </a:endParaRPr>
          </a:p>
        </p:txBody>
      </p:sp>
      <p:sp>
        <p:nvSpPr>
          <p:cNvPr id="9" name="Marcador de contenido 8"/>
          <p:cNvSpPr>
            <a:spLocks noGrp="1"/>
          </p:cNvSpPr>
          <p:nvPr>
            <p:ph idx="1"/>
          </p:nvPr>
        </p:nvSpPr>
        <p:spPr>
          <a:xfrm>
            <a:off x="717451" y="1786597"/>
            <a:ext cx="11127545" cy="5071403"/>
          </a:xfrm>
        </p:spPr>
        <p:txBody>
          <a:bodyPr>
            <a:normAutofit fontScale="92500" lnSpcReduction="20000"/>
          </a:bodyPr>
          <a:lstStyle/>
          <a:p>
            <a:pPr algn="just"/>
            <a:r>
              <a:rPr lang="es-PE" dirty="0" smtClean="0"/>
              <a:t>Promover </a:t>
            </a:r>
            <a:r>
              <a:rPr lang="es-PE" dirty="0"/>
              <a:t>las </a:t>
            </a:r>
            <a:r>
              <a:rPr lang="es-PE" dirty="0" smtClean="0"/>
              <a:t>actividades </a:t>
            </a:r>
            <a:r>
              <a:rPr lang="es-PE" dirty="0"/>
              <a:t>de las </a:t>
            </a:r>
            <a:r>
              <a:rPr lang="es-PE" b="1" dirty="0"/>
              <a:t>artes escénicas con </a:t>
            </a:r>
            <a:r>
              <a:rPr lang="es-PE" sz="3000" b="1" dirty="0"/>
              <a:t>lenguajes innovadores </a:t>
            </a:r>
            <a:r>
              <a:rPr lang="es-PE" dirty="0"/>
              <a:t>y nuevas expresiones que dialoguen con la escena contemporánea.</a:t>
            </a:r>
          </a:p>
          <a:p>
            <a:pPr algn="just"/>
            <a:r>
              <a:rPr lang="es-PE" dirty="0"/>
              <a:t>Fomentar la distribución, </a:t>
            </a:r>
            <a:r>
              <a:rPr lang="es-PE" b="1" dirty="0"/>
              <a:t>circulación </a:t>
            </a:r>
            <a:r>
              <a:rPr lang="es-PE" dirty="0"/>
              <a:t>y promoción de espectáculos iberoamericanos.</a:t>
            </a:r>
          </a:p>
          <a:p>
            <a:pPr algn="just"/>
            <a:r>
              <a:rPr lang="es-PE" dirty="0"/>
              <a:t>Incentivar las </a:t>
            </a:r>
            <a:r>
              <a:rPr lang="es-PE" b="1" dirty="0"/>
              <a:t>coproducciones</a:t>
            </a:r>
            <a:r>
              <a:rPr lang="es-PE" dirty="0"/>
              <a:t> de espectáculos entre promotores públicos y/o privados de la escena iberoamericana y promover su presencia en el espacio escénico internacional.</a:t>
            </a:r>
          </a:p>
          <a:p>
            <a:pPr algn="just"/>
            <a:r>
              <a:rPr lang="es-PE" dirty="0"/>
              <a:t>Promover la creación en las artes escénicas de </a:t>
            </a:r>
            <a:r>
              <a:rPr lang="es-PE" sz="3000" b="1" dirty="0"/>
              <a:t>autores/as iberoamericanos/as</a:t>
            </a:r>
            <a:r>
              <a:rPr lang="es-PE" dirty="0"/>
              <a:t>.</a:t>
            </a:r>
          </a:p>
          <a:p>
            <a:pPr algn="just"/>
            <a:r>
              <a:rPr lang="es-PE" dirty="0"/>
              <a:t>Apoyar a los espacios escénicos y a</a:t>
            </a:r>
            <a:r>
              <a:rPr lang="es-PE" b="1" dirty="0"/>
              <a:t> </a:t>
            </a:r>
            <a:r>
              <a:rPr lang="es-PE" dirty="0"/>
              <a:t>los</a:t>
            </a:r>
            <a:r>
              <a:rPr lang="es-PE" b="1" dirty="0"/>
              <a:t> festivales</a:t>
            </a:r>
            <a:r>
              <a:rPr lang="es-PE" dirty="0"/>
              <a:t> de Iberoamérica para que prioricen en sus programaciones las producciones de la región.</a:t>
            </a:r>
          </a:p>
          <a:p>
            <a:pPr algn="just"/>
            <a:r>
              <a:rPr lang="es-PE" dirty="0"/>
              <a:t>Favorecer el </a:t>
            </a:r>
            <a:r>
              <a:rPr lang="es-PE" sz="3300" b="1" dirty="0"/>
              <a:t>perfeccionamiento profesional </a:t>
            </a:r>
            <a:r>
              <a:rPr lang="es-PE" dirty="0"/>
              <a:t>en el sector de las artes escénicas</a:t>
            </a:r>
          </a:p>
          <a:p>
            <a:pPr algn="just"/>
            <a:r>
              <a:rPr lang="es-PE" dirty="0"/>
              <a:t>Promover la </a:t>
            </a:r>
            <a:r>
              <a:rPr lang="es-PE" b="1" dirty="0"/>
              <a:t>colaboración y sinergia con otros programas </a:t>
            </a:r>
            <a:r>
              <a:rPr lang="es-PE" dirty="0"/>
              <a:t>e instancias relacionados con las artes escénicas.</a:t>
            </a:r>
          </a:p>
          <a:p>
            <a:pPr algn="just"/>
            <a:r>
              <a:rPr lang="es-PE" dirty="0"/>
              <a:t>Promover la creación de proyectos que incluyan las temáticas de </a:t>
            </a:r>
            <a:r>
              <a:rPr lang="es-PE" sz="3300" b="1" dirty="0"/>
              <a:t>perspectiva de género, pueblos originarios y afrodescendientes y/o que favorezcan la cohesión e inclusión social</a:t>
            </a:r>
            <a:r>
              <a:rPr lang="es-PE" sz="3300" dirty="0"/>
              <a:t>.</a:t>
            </a:r>
          </a:p>
          <a:p>
            <a:pPr algn="just"/>
            <a:endParaRPr lang="es-PE" dirty="0"/>
          </a:p>
        </p:txBody>
      </p:sp>
    </p:spTree>
    <p:extLst>
      <p:ext uri="{BB962C8B-B14F-4D97-AF65-F5344CB8AC3E}">
        <p14:creationId xmlns:p14="http://schemas.microsoft.com/office/powerpoint/2010/main" val="9420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PE" sz="6000" b="1" dirty="0" smtClean="0">
                <a:solidFill>
                  <a:srgbClr val="0070C0"/>
                </a:solidFill>
              </a:rPr>
              <a:t>Categorías</a:t>
            </a:r>
            <a:endParaRPr lang="es-PE" sz="6000" b="1" dirty="0">
              <a:solidFill>
                <a:srgbClr val="0070C0"/>
              </a:solidFill>
            </a:endParaRPr>
          </a:p>
        </p:txBody>
      </p:sp>
      <p:sp>
        <p:nvSpPr>
          <p:cNvPr id="6" name="Marcador de texto 5"/>
          <p:cNvSpPr>
            <a:spLocks noGrp="1"/>
          </p:cNvSpPr>
          <p:nvPr>
            <p:ph type="body" sz="half" idx="2"/>
          </p:nvPr>
        </p:nvSpPr>
        <p:spPr>
          <a:xfrm>
            <a:off x="422125" y="2052187"/>
            <a:ext cx="4690872" cy="4069101"/>
          </a:xfrm>
        </p:spPr>
        <p:txBody>
          <a:bodyPr>
            <a:noAutofit/>
          </a:bodyPr>
          <a:lstStyle/>
          <a:p>
            <a:pPr marL="342900" indent="-342900">
              <a:buFont typeface="Arial" panose="020B0604020202020204" pitchFamily="34" charset="0"/>
              <a:buChar char="•"/>
            </a:pPr>
            <a:r>
              <a:rPr lang="es-PE" sz="2600" dirty="0" smtClean="0"/>
              <a:t>Ayudas a la coproducción de espectáculos iberoamericanos de artes escénicas</a:t>
            </a:r>
          </a:p>
          <a:p>
            <a:pPr marL="342900" indent="-342900">
              <a:buFont typeface="Arial" panose="020B0604020202020204" pitchFamily="34" charset="0"/>
              <a:buChar char="•"/>
            </a:pPr>
            <a:r>
              <a:rPr lang="es-PE" sz="2600" dirty="0" smtClean="0"/>
              <a:t>Ayudas a festivales y espacios escénicos para la programación de espectáculos </a:t>
            </a:r>
          </a:p>
          <a:p>
            <a:pPr marL="342900" indent="-342900">
              <a:buFont typeface="Arial" panose="020B0604020202020204" pitchFamily="34" charset="0"/>
              <a:buChar char="•"/>
            </a:pPr>
            <a:r>
              <a:rPr lang="es-PE" sz="2600" dirty="0" smtClean="0"/>
              <a:t>Ayudas a experiencias de creación en residencia </a:t>
            </a:r>
            <a:endParaRPr lang="es-PE" sz="2600" dirty="0"/>
          </a:p>
        </p:txBody>
      </p:sp>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0" y="1968975"/>
            <a:ext cx="6228471" cy="4152313"/>
          </a:xfrm>
        </p:spPr>
      </p:pic>
    </p:spTree>
    <p:extLst>
      <p:ext uri="{BB962C8B-B14F-4D97-AF65-F5344CB8AC3E}">
        <p14:creationId xmlns:p14="http://schemas.microsoft.com/office/powerpoint/2010/main" val="58067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000" b="1" dirty="0" smtClean="0">
                <a:solidFill>
                  <a:srgbClr val="0070C0"/>
                </a:solidFill>
              </a:rPr>
              <a:t>festivales</a:t>
            </a:r>
            <a:endParaRPr lang="es-PE" sz="6000" b="1" dirty="0">
              <a:solidFill>
                <a:srgbClr val="0070C0"/>
              </a:solidFill>
            </a:endParaRPr>
          </a:p>
        </p:txBody>
      </p:sp>
      <p:sp>
        <p:nvSpPr>
          <p:cNvPr id="6" name="Marcador de texto 5"/>
          <p:cNvSpPr>
            <a:spLocks noGrp="1"/>
          </p:cNvSpPr>
          <p:nvPr>
            <p:ph type="body" sz="half" idx="2"/>
          </p:nvPr>
        </p:nvSpPr>
        <p:spPr>
          <a:xfrm>
            <a:off x="6095999" y="689317"/>
            <a:ext cx="5613780" cy="5902552"/>
          </a:xfrm>
        </p:spPr>
        <p:txBody>
          <a:bodyPr>
            <a:normAutofit fontScale="92500"/>
          </a:bodyPr>
          <a:lstStyle/>
          <a:p>
            <a:pPr algn="just"/>
            <a:r>
              <a:rPr lang="es-PE" sz="2500" dirty="0"/>
              <a:t>Confirmar que en las programaciones de los espacios escénicos, salas, circuitos, ciclos; así como festivales y muestras se contemple, al menos, un 40% de espectáculos programados de compañías o artistas de artes escénicas de países Iberoamericanos distintos al país sede, de los cuales como mínimo tres países deberán pertenecer al Programa IBERESCENA. Para este 40% solo se tendrá en cuenta un espectáculo por compañía o </a:t>
            </a:r>
            <a:r>
              <a:rPr lang="es-PE" sz="2500" dirty="0" smtClean="0"/>
              <a:t>artista.</a:t>
            </a:r>
          </a:p>
          <a:p>
            <a:pPr algn="just"/>
            <a:endParaRPr lang="es-PE" sz="2500" dirty="0"/>
          </a:p>
          <a:p>
            <a:pPr algn="just"/>
            <a:r>
              <a:rPr lang="es-PE" sz="2500" dirty="0"/>
              <a:t>Presentar una estrategia de públicos y precios, considerando el costo de la entrada y la propuesta de accesibilidad económica</a:t>
            </a:r>
          </a:p>
          <a:p>
            <a:pPr algn="just"/>
            <a:endParaRPr lang="es-PE"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2" y="2421907"/>
            <a:ext cx="5089511" cy="3394664"/>
          </a:xfrm>
          <a:prstGeom prst="rect">
            <a:avLst/>
          </a:prstGeom>
        </p:spPr>
      </p:pic>
    </p:spTree>
    <p:extLst>
      <p:ext uri="{BB962C8B-B14F-4D97-AF65-F5344CB8AC3E}">
        <p14:creationId xmlns:p14="http://schemas.microsoft.com/office/powerpoint/2010/main" val="168280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000" b="1" dirty="0" smtClean="0">
                <a:solidFill>
                  <a:srgbClr val="0070C0"/>
                </a:solidFill>
              </a:rPr>
              <a:t>festivales</a:t>
            </a:r>
            <a:endParaRPr lang="es-PE" sz="6000" b="1" dirty="0">
              <a:solidFill>
                <a:srgbClr val="0070C0"/>
              </a:solidFill>
            </a:endParaRPr>
          </a:p>
        </p:txBody>
      </p:sp>
      <p:sp>
        <p:nvSpPr>
          <p:cNvPr id="6" name="Marcador de texto 5"/>
          <p:cNvSpPr>
            <a:spLocks noGrp="1"/>
          </p:cNvSpPr>
          <p:nvPr>
            <p:ph type="body" sz="half" idx="2"/>
          </p:nvPr>
        </p:nvSpPr>
        <p:spPr>
          <a:xfrm>
            <a:off x="6264812" y="829994"/>
            <a:ext cx="5554149" cy="5852160"/>
          </a:xfrm>
        </p:spPr>
        <p:txBody>
          <a:bodyPr>
            <a:normAutofit fontScale="92500" lnSpcReduction="10000"/>
          </a:bodyPr>
          <a:lstStyle/>
          <a:p>
            <a:pPr algn="just"/>
            <a:r>
              <a:rPr lang="es-PE" sz="2500" dirty="0"/>
              <a:t>Una vez concedida la ayuda, en su caso, solamente se admitirán cambios de hasta un tercio del total de la programación inicialmente presentada. Estos eventuales cambios deberán ser aprobados por el REPPI de cada país</a:t>
            </a:r>
            <a:r>
              <a:rPr lang="es-PE" sz="2500" dirty="0" smtClean="0"/>
              <a:t>.</a:t>
            </a:r>
          </a:p>
          <a:p>
            <a:endParaRPr lang="es-PE" sz="2500" dirty="0"/>
          </a:p>
          <a:p>
            <a:pPr algn="just"/>
            <a:r>
              <a:rPr lang="es-PE" sz="2500" dirty="0"/>
              <a:t>En el supuesto excepcional de que el solicitante no presente una programación cerrada corresponderá al CII la valoración de la trayectoria de las ediciones pasadas. En este último caso el REPPI deberá avalar la programación final presentada antes del primer desembolso de la ayuda concedida como mínimo 3 meses antes del inicio de la </a:t>
            </a:r>
            <a:r>
              <a:rPr lang="es-PE" sz="2500" dirty="0" smtClean="0"/>
              <a:t>actividad.</a:t>
            </a:r>
          </a:p>
          <a:p>
            <a:endParaRPr lang="es-PE" dirty="0"/>
          </a:p>
          <a:p>
            <a:endParaRPr lang="es-PE" dirty="0"/>
          </a:p>
        </p:txBody>
      </p:sp>
      <p:pic>
        <p:nvPicPr>
          <p:cNvPr id="9" name="Marcador de contenido 4"/>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78688" y="2447704"/>
            <a:ext cx="5080000" cy="3373120"/>
          </a:xfrm>
          <a:prstGeom prst="rect">
            <a:avLst/>
          </a:prstGeom>
        </p:spPr>
      </p:pic>
    </p:spTree>
    <p:extLst>
      <p:ext uri="{BB962C8B-B14F-4D97-AF65-F5344CB8AC3E}">
        <p14:creationId xmlns:p14="http://schemas.microsoft.com/office/powerpoint/2010/main" val="134573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6000" b="1" dirty="0" smtClean="0">
                <a:solidFill>
                  <a:srgbClr val="0070C0"/>
                </a:solidFill>
              </a:rPr>
              <a:t>festivales</a:t>
            </a:r>
            <a:endParaRPr lang="es-PE" sz="6000" b="1" dirty="0">
              <a:solidFill>
                <a:srgbClr val="0070C0"/>
              </a:solidFill>
            </a:endParaRPr>
          </a:p>
        </p:txBody>
      </p:sp>
      <p:sp>
        <p:nvSpPr>
          <p:cNvPr id="6" name="Marcador de texto 5"/>
          <p:cNvSpPr>
            <a:spLocks noGrp="1"/>
          </p:cNvSpPr>
          <p:nvPr>
            <p:ph type="body" sz="half" idx="2"/>
          </p:nvPr>
        </p:nvSpPr>
        <p:spPr>
          <a:xfrm>
            <a:off x="6222609" y="471509"/>
            <a:ext cx="5411373" cy="6055900"/>
          </a:xfrm>
        </p:spPr>
        <p:txBody>
          <a:bodyPr>
            <a:noAutofit/>
          </a:bodyPr>
          <a:lstStyle/>
          <a:p>
            <a:pPr algn="just"/>
            <a:r>
              <a:rPr lang="es-PE" sz="2000" dirty="0"/>
              <a:t>Para poder presentarse a las ayudas derivadas de esta convocatoria, el solicitante deberá estar al día de todas las obligaciones legales y fiscales y no estar inhabilitado para percibir ayudas en su país de </a:t>
            </a:r>
            <a:r>
              <a:rPr lang="es-PE" sz="2000" dirty="0" smtClean="0"/>
              <a:t>residencia.</a:t>
            </a:r>
            <a:endParaRPr lang="es-PE" sz="2000" dirty="0"/>
          </a:p>
          <a:p>
            <a:pPr algn="just"/>
            <a:r>
              <a:rPr lang="es-PE" sz="2000" dirty="0" smtClean="0"/>
              <a:t>Las </a:t>
            </a:r>
            <a:r>
              <a:rPr lang="es-PE" sz="2000" dirty="0"/>
              <a:t>ayudas pueden ser otorgadas por dos años consecutivos a la misma persona o entidad; en el caso de eventos que tengan ediciones que no sean anuales, podrán recibir ayuda por dos ediciones consecutivas. Una tercera ayuda no podrá ser otorgada de forma consecutiva. Pasado un año o edición, la persona o evento podrá solicitar la ayuda </a:t>
            </a:r>
            <a:r>
              <a:rPr lang="es-PE" sz="2000" dirty="0" smtClean="0"/>
              <a:t>nuevamente.</a:t>
            </a:r>
          </a:p>
          <a:p>
            <a:pPr algn="just"/>
            <a:r>
              <a:rPr lang="es-PE" sz="2000" dirty="0"/>
              <a:t>Para proyectos que se lleven a cabo entre el </a:t>
            </a:r>
            <a:r>
              <a:rPr lang="es-PE" sz="2000" b="1" dirty="0"/>
              <a:t>1 de enero y el 31 de diciembre de </a:t>
            </a:r>
            <a:r>
              <a:rPr lang="es-PE" sz="2000" b="1" dirty="0" smtClean="0"/>
              <a:t>2019</a:t>
            </a:r>
            <a:endParaRPr lang="es-PE" sz="2000" dirty="0" smtClean="0"/>
          </a:p>
          <a:p>
            <a:pPr algn="just"/>
            <a:r>
              <a:rPr lang="es-PE" sz="2000" dirty="0"/>
              <a:t>Se concederán ayudas de hasta €30.000</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402" r="5837"/>
          <a:stretch/>
        </p:blipFill>
        <p:spPr>
          <a:xfrm>
            <a:off x="783144" y="1941583"/>
            <a:ext cx="4871087" cy="3923912"/>
          </a:xfrm>
        </p:spPr>
      </p:pic>
    </p:spTree>
    <p:extLst>
      <p:ext uri="{BB962C8B-B14F-4D97-AF65-F5344CB8AC3E}">
        <p14:creationId xmlns:p14="http://schemas.microsoft.com/office/powerpoint/2010/main" val="52677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471509"/>
            <a:ext cx="4899000" cy="1737360"/>
          </a:xfrm>
        </p:spPr>
        <p:txBody>
          <a:bodyPr/>
          <a:lstStyle/>
          <a:p>
            <a:r>
              <a:rPr lang="es-PE" sz="6000" b="1" dirty="0" smtClean="0">
                <a:solidFill>
                  <a:srgbClr val="0070C0"/>
                </a:solidFill>
              </a:rPr>
              <a:t>CO-PRODUCCIONES</a:t>
            </a:r>
            <a:endParaRPr lang="es-PE" sz="6000" b="1" dirty="0">
              <a:solidFill>
                <a:srgbClr val="0070C0"/>
              </a:solidFill>
            </a:endParaRPr>
          </a:p>
        </p:txBody>
      </p:sp>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135" r="16215"/>
          <a:stretch/>
        </p:blipFill>
        <p:spPr>
          <a:xfrm>
            <a:off x="773723" y="2208869"/>
            <a:ext cx="4497704" cy="3877930"/>
          </a:xfrm>
        </p:spPr>
      </p:pic>
      <p:sp>
        <p:nvSpPr>
          <p:cNvPr id="4" name="Marcador de texto 3"/>
          <p:cNvSpPr>
            <a:spLocks noGrp="1"/>
          </p:cNvSpPr>
          <p:nvPr>
            <p:ph type="body" sz="half" idx="2"/>
          </p:nvPr>
        </p:nvSpPr>
        <p:spPr>
          <a:xfrm>
            <a:off x="6096000" y="991414"/>
            <a:ext cx="5777552" cy="5655046"/>
          </a:xfrm>
        </p:spPr>
        <p:txBody>
          <a:bodyPr>
            <a:normAutofit fontScale="92500"/>
          </a:bodyPr>
          <a:lstStyle/>
          <a:p>
            <a:r>
              <a:rPr lang="es-PE" sz="2400" dirty="0"/>
              <a:t>Son elegibles las coproducciones iberoamericanas de artes escénicas de carácter profesional. Dicha coproducción podrá considerar también la circulación o </a:t>
            </a:r>
            <a:r>
              <a:rPr lang="es-PE" sz="2400" dirty="0" smtClean="0"/>
              <a:t>temporada.</a:t>
            </a:r>
            <a:endParaRPr lang="es-PE" sz="2400" dirty="0"/>
          </a:p>
          <a:p>
            <a:r>
              <a:rPr lang="es-PE" sz="2400" dirty="0"/>
              <a:t>El/la director/a de escena o coreógrafo/a del espectáculo debe ser iberoamericano/a, es decir, titular de un pasaporte válido de un Estado integrante de IBERESCENA o extranjero/a con estatuto de residente</a:t>
            </a:r>
          </a:p>
          <a:p>
            <a:r>
              <a:rPr lang="es-PE" sz="2400" dirty="0"/>
              <a:t>Se considerará como “presupuesto de la coproducción”, los gastos que el montaje genere hasta la fecha de su estreno, o en el caso de circulación o temporada, hasta 30 días posteriores a la fecha de su estreno. </a:t>
            </a:r>
            <a:endParaRPr lang="es-PE" sz="2400" dirty="0" smtClean="0"/>
          </a:p>
          <a:p>
            <a:endParaRPr lang="es-PE" dirty="0"/>
          </a:p>
        </p:txBody>
      </p:sp>
    </p:spTree>
    <p:extLst>
      <p:ext uri="{BB962C8B-B14F-4D97-AF65-F5344CB8AC3E}">
        <p14:creationId xmlns:p14="http://schemas.microsoft.com/office/powerpoint/2010/main" val="1698844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509</TotalTime>
  <Words>1357</Words>
  <Application>Microsoft Office PowerPoint</Application>
  <PresentationFormat>Panorámica</PresentationFormat>
  <Paragraphs>112</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Tw Cen MT</vt:lpstr>
      <vt:lpstr>Tw Cen MT Condensed</vt:lpstr>
      <vt:lpstr>Wingdings 3</vt:lpstr>
      <vt:lpstr>Integral</vt:lpstr>
      <vt:lpstr>Presentación de PowerPoint</vt:lpstr>
      <vt:lpstr>¿Qué es?</vt:lpstr>
      <vt:lpstr>PERÚ</vt:lpstr>
      <vt:lpstr>Objetivos IBERESCENA</vt:lpstr>
      <vt:lpstr>Categorías</vt:lpstr>
      <vt:lpstr>festivales</vt:lpstr>
      <vt:lpstr>festivales</vt:lpstr>
      <vt:lpstr>festivales</vt:lpstr>
      <vt:lpstr>CO-PRODUCCIONES</vt:lpstr>
      <vt:lpstr>CO-PRODUCCIONES</vt:lpstr>
      <vt:lpstr>CO-PRODUCCIONES</vt:lpstr>
      <vt:lpstr>Centros de creación en residencia</vt:lpstr>
      <vt:lpstr>Centros de creación en residencia</vt:lpstr>
      <vt:lpstr>Centros de creación en residencia</vt:lpstr>
      <vt:lpstr>Ganadores 2017-2018</vt:lpstr>
      <vt:lpstr>recomendaciones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Andres La Rosa Vasquez</dc:creator>
  <cp:lastModifiedBy>Servicio Terceros - 221</cp:lastModifiedBy>
  <cp:revision>20</cp:revision>
  <dcterms:created xsi:type="dcterms:W3CDTF">2018-06-05T20:52:39Z</dcterms:created>
  <dcterms:modified xsi:type="dcterms:W3CDTF">2018-06-11T15:07:56Z</dcterms:modified>
</cp:coreProperties>
</file>