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8" r:id="rId3"/>
    <p:sldId id="270" r:id="rId4"/>
    <p:sldId id="269" r:id="rId5"/>
    <p:sldId id="261" r:id="rId6"/>
    <p:sldId id="262" r:id="rId7"/>
    <p:sldId id="263" r:id="rId8"/>
    <p:sldId id="264" r:id="rId9"/>
    <p:sldId id="260" r:id="rId10"/>
    <p:sldId id="257" r:id="rId11"/>
    <p:sldId id="258" r:id="rId12"/>
    <p:sldId id="259" r:id="rId13"/>
    <p:sldId id="265" r:id="rId14"/>
    <p:sldId id="266" r:id="rId15"/>
    <p:sldId id="267" r:id="rId16"/>
    <p:sldId id="271" r:id="rId17"/>
    <p:sldId id="272" r:id="rId18"/>
    <p:sldId id="276" r:id="rId19"/>
    <p:sldId id="273" r:id="rId20"/>
    <p:sldId id="277" r:id="rId21"/>
    <p:sldId id="274" r:id="rId22"/>
    <p:sldId id="275" r:id="rId23"/>
    <p:sldId id="278" r:id="rId24"/>
  </p:sldIdLst>
  <p:sldSz cx="12192000" cy="6858000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74" d="100"/>
          <a:sy n="74" d="100"/>
        </p:scale>
        <p:origin x="576" y="60"/>
      </p:cViewPr>
      <p:guideLst>
        <p:guide orient="horz" pos="2137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MC_Carlos\IBERESCENA%202018\Charla%20+%20taller\Inscripci&#243;n%20IBERESCENA%20(Respuestas)%2005_06_18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MC_Carlos\IBERESCENA%202018\Charla%20+%20taller\Inscripci&#243;n%20IBERESCENA%20(Respuestas)%2005_06_18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D:\MC_Carlos\IBERESCENA%202018\Charla%20+%20taller\Inscripci&#243;n%20IBERESCENA%20(Respuestas)%2005_06_18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s-PE"/>
              <a:t>Carrera</a:t>
            </a:r>
          </a:p>
        </c:rich>
      </c:tx>
      <c:layout>
        <c:manualLayout>
          <c:xMode val="edge"/>
          <c:yMode val="edge"/>
          <c:x val="0.68288664886550798"/>
          <c:y val="9.9564379806029529E-2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000" b="1"/>
                </a:pPr>
                <a:endParaRPr lang="es-PE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'D:\MC_Carlos\IBERESCENA 2018\Charla + taller\[IBER.xlsx]Hoja1'!$B$15:$B$21</c:f>
              <c:strCache>
                <c:ptCount val="7"/>
                <c:pt idx="0">
                  <c:v>Artes escénicas </c:v>
                </c:pt>
                <c:pt idx="1">
                  <c:v>Danza</c:v>
                </c:pt>
                <c:pt idx="2">
                  <c:v>Creación y producción escénica</c:v>
                </c:pt>
                <c:pt idx="3">
                  <c:v>Visuales</c:v>
                </c:pt>
                <c:pt idx="4">
                  <c:v>Pedagogía</c:v>
                </c:pt>
                <c:pt idx="5">
                  <c:v>Otras carreras*</c:v>
                </c:pt>
                <c:pt idx="6">
                  <c:v>No indica</c:v>
                </c:pt>
              </c:strCache>
            </c:strRef>
          </c:cat>
          <c:val>
            <c:numRef>
              <c:f>'D:\MC_Carlos\IBERESCENA 2018\Charla + taller\[IBER.xlsx]Hoja1'!$K$15:$K$21</c:f>
              <c:numCache>
                <c:formatCode>General</c:formatCode>
                <c:ptCount val="7"/>
                <c:pt idx="0">
                  <c:v>34</c:v>
                </c:pt>
                <c:pt idx="1">
                  <c:v>2</c:v>
                </c:pt>
                <c:pt idx="2">
                  <c:v>6</c:v>
                </c:pt>
                <c:pt idx="3">
                  <c:v>2</c:v>
                </c:pt>
                <c:pt idx="4">
                  <c:v>18</c:v>
                </c:pt>
                <c:pt idx="5">
                  <c:v>38</c:v>
                </c:pt>
                <c:pt idx="6">
                  <c:v>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s-PE"/>
              <a:t>Inscritos</a:t>
            </a:r>
            <a:r>
              <a:rPr lang="es-PE" baseline="0"/>
              <a:t> de otras carreras</a:t>
            </a:r>
            <a:endParaRPr lang="es-PE"/>
          </a:p>
        </c:rich>
      </c:tx>
      <c:layout>
        <c:manualLayout>
          <c:xMode val="edge"/>
          <c:yMode val="edge"/>
          <c:x val="0.55372752478829113"/>
          <c:y val="3.780438483236484E-2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000" b="1"/>
                </a:pPr>
                <a:endParaRPr lang="es-PE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'[Inscripción IBERESCENA (Respuestas) 05_06_18.xlsx]Datos'!$B$33:$B$43</c:f>
              <c:strCache>
                <c:ptCount val="11"/>
                <c:pt idx="0">
                  <c:v>Ciencias de la Comunicación / Comunicación Audiovisual</c:v>
                </c:pt>
                <c:pt idx="1">
                  <c:v>Administracion / Contabilidad / Ingeniería Industrial</c:v>
                </c:pt>
                <c:pt idx="2">
                  <c:v>Marketing (Cultutal) / Publicidad / Relaciones Públicas</c:v>
                </c:pt>
                <c:pt idx="3">
                  <c:v>Derecho / Ciencias Políticas</c:v>
                </c:pt>
                <c:pt idx="4">
                  <c:v>Tecnología Sanitaria</c:v>
                </c:pt>
                <c:pt idx="5">
                  <c:v>Sociología / Antropología / Filosofía</c:v>
                </c:pt>
                <c:pt idx="6">
                  <c:v>Ingeniería Geográfica</c:v>
                </c:pt>
                <c:pt idx="7">
                  <c:v>Literatura</c:v>
                </c:pt>
                <c:pt idx="8">
                  <c:v>Historia del Arte</c:v>
                </c:pt>
                <c:pt idx="9">
                  <c:v>Arte y Cultura</c:v>
                </c:pt>
                <c:pt idx="10">
                  <c:v>Diseño Industrial</c:v>
                </c:pt>
              </c:strCache>
            </c:strRef>
          </c:cat>
          <c:val>
            <c:numRef>
              <c:f>'[Inscripción IBERESCENA (Respuestas) 05_06_18.xlsx]Datos'!$C$33:$C$43</c:f>
              <c:numCache>
                <c:formatCode>General</c:formatCode>
                <c:ptCount val="11"/>
                <c:pt idx="0">
                  <c:v>17</c:v>
                </c:pt>
                <c:pt idx="1">
                  <c:v>4</c:v>
                </c:pt>
                <c:pt idx="2">
                  <c:v>3</c:v>
                </c:pt>
                <c:pt idx="3">
                  <c:v>4</c:v>
                </c:pt>
                <c:pt idx="4">
                  <c:v>1</c:v>
                </c:pt>
                <c:pt idx="5">
                  <c:v>4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2</c:v>
                </c:pt>
                <c:pt idx="10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0934579439252334"/>
          <c:y val="0.14647869838718658"/>
          <c:w val="0.38317757009345793"/>
          <c:h val="0.8144656626410619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s-PE"/>
              <a:t>Campo laboral</a:t>
            </a:r>
          </a:p>
        </c:rich>
      </c:tx>
      <c:layout>
        <c:manualLayout>
          <c:xMode val="edge"/>
          <c:yMode val="edge"/>
          <c:x val="0.73708087247515475"/>
          <c:y val="1.4544131935203259E-2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400" b="1"/>
                </a:pPr>
                <a:endParaRPr lang="es-PE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'D:\MC_Carlos\IBERESCENA 2018\Charla + taller\[IBER.xlsx]Hoja1'!$B$22:$B$30</c:f>
              <c:strCache>
                <c:ptCount val="9"/>
                <c:pt idx="0">
                  <c:v>Creación en circo</c:v>
                </c:pt>
                <c:pt idx="1">
                  <c:v>Creación en danza</c:v>
                </c:pt>
                <c:pt idx="2">
                  <c:v>Creación en folclore</c:v>
                </c:pt>
                <c:pt idx="3">
                  <c:v>Creación en performance</c:v>
                </c:pt>
                <c:pt idx="4">
                  <c:v>Creación en teatro</c:v>
                </c:pt>
                <c:pt idx="5">
                  <c:v>Gestión y/o producción</c:v>
                </c:pt>
                <c:pt idx="6">
                  <c:v>Pedagogía </c:v>
                </c:pt>
                <c:pt idx="7">
                  <c:v>Otros</c:v>
                </c:pt>
                <c:pt idx="8">
                  <c:v>No indica</c:v>
                </c:pt>
              </c:strCache>
            </c:strRef>
          </c:cat>
          <c:val>
            <c:numRef>
              <c:f>'D:\MC_Carlos\IBERESCENA 2018\Charla + taller\[IBER.xlsx]Hoja1'!$K$22:$K$30</c:f>
              <c:numCache>
                <c:formatCode>General</c:formatCode>
                <c:ptCount val="9"/>
                <c:pt idx="0">
                  <c:v>2</c:v>
                </c:pt>
                <c:pt idx="1">
                  <c:v>4</c:v>
                </c:pt>
                <c:pt idx="2">
                  <c:v>4</c:v>
                </c:pt>
                <c:pt idx="3">
                  <c:v>2</c:v>
                </c:pt>
                <c:pt idx="4">
                  <c:v>45</c:v>
                </c:pt>
                <c:pt idx="5">
                  <c:v>45</c:v>
                </c:pt>
                <c:pt idx="6">
                  <c:v>3</c:v>
                </c:pt>
                <c:pt idx="7">
                  <c:v>1</c:v>
                </c:pt>
                <c:pt idx="8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overlay val="0"/>
    </c:legend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038C5B1D-7E86-49C1-BA34-55685EAA5CF4}" type="datetimeFigureOut">
              <a:rPr lang="es-PE" smtClean="0"/>
              <a:t>11/06/2018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3F399CFB-39DB-48EA-BE2C-AE077DE04A89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1343842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C5B1D-7E86-49C1-BA34-55685EAA5CF4}" type="datetimeFigureOut">
              <a:rPr lang="es-PE" smtClean="0"/>
              <a:t>11/06/2018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99CFB-39DB-48EA-BE2C-AE077DE04A89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614450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C5B1D-7E86-49C1-BA34-55685EAA5CF4}" type="datetimeFigureOut">
              <a:rPr lang="es-PE" smtClean="0"/>
              <a:t>11/06/2018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99CFB-39DB-48EA-BE2C-AE077DE04A89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6582661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C5B1D-7E86-49C1-BA34-55685EAA5CF4}" type="datetimeFigureOut">
              <a:rPr lang="es-PE" smtClean="0"/>
              <a:t>11/06/2018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99CFB-39DB-48EA-BE2C-AE077DE04A89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01800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C5B1D-7E86-49C1-BA34-55685EAA5CF4}" type="datetimeFigureOut">
              <a:rPr lang="es-PE" smtClean="0"/>
              <a:t>11/06/2018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99CFB-39DB-48EA-BE2C-AE077DE04A89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5035517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C5B1D-7E86-49C1-BA34-55685EAA5CF4}" type="datetimeFigureOut">
              <a:rPr lang="es-PE" smtClean="0"/>
              <a:t>11/06/2018</a:t>
            </a:fld>
            <a:endParaRPr lang="es-P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99CFB-39DB-48EA-BE2C-AE077DE04A89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6501142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C5B1D-7E86-49C1-BA34-55685EAA5CF4}" type="datetimeFigureOut">
              <a:rPr lang="es-PE" smtClean="0"/>
              <a:t>11/06/2018</a:t>
            </a:fld>
            <a:endParaRPr lang="es-P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s-P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99CFB-39DB-48EA-BE2C-AE077DE04A89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1261001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038C5B1D-7E86-49C1-BA34-55685EAA5CF4}" type="datetimeFigureOut">
              <a:rPr lang="es-PE" smtClean="0"/>
              <a:t>11/06/2018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99CFB-39DB-48EA-BE2C-AE077DE04A89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866136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038C5B1D-7E86-49C1-BA34-55685EAA5CF4}" type="datetimeFigureOut">
              <a:rPr lang="es-PE" smtClean="0"/>
              <a:t>11/06/2018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99CFB-39DB-48EA-BE2C-AE077DE04A89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629032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C5B1D-7E86-49C1-BA34-55685EAA5CF4}" type="datetimeFigureOut">
              <a:rPr lang="es-PE" smtClean="0"/>
              <a:t>11/06/2018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99CFB-39DB-48EA-BE2C-AE077DE04A89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047559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C5B1D-7E86-49C1-BA34-55685EAA5CF4}" type="datetimeFigureOut">
              <a:rPr lang="es-PE" smtClean="0"/>
              <a:t>11/06/2018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99CFB-39DB-48EA-BE2C-AE077DE04A89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9628806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C5B1D-7E86-49C1-BA34-55685EAA5CF4}" type="datetimeFigureOut">
              <a:rPr lang="es-PE" smtClean="0"/>
              <a:t>11/06/2018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99CFB-39DB-48EA-BE2C-AE077DE04A89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4702429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C5B1D-7E86-49C1-BA34-55685EAA5CF4}" type="datetimeFigureOut">
              <a:rPr lang="es-PE" smtClean="0"/>
              <a:t>11/06/2018</a:t>
            </a:fld>
            <a:endParaRPr lang="es-P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99CFB-39DB-48EA-BE2C-AE077DE04A89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7889252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C5B1D-7E86-49C1-BA34-55685EAA5CF4}" type="datetimeFigureOut">
              <a:rPr lang="es-PE" smtClean="0"/>
              <a:t>11/06/2018</a:t>
            </a:fld>
            <a:endParaRPr lang="es-P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99CFB-39DB-48EA-BE2C-AE077DE04A89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614463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C5B1D-7E86-49C1-BA34-55685EAA5CF4}" type="datetimeFigureOut">
              <a:rPr lang="es-PE" smtClean="0"/>
              <a:t>11/06/2018</a:t>
            </a:fld>
            <a:endParaRPr lang="es-P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99CFB-39DB-48EA-BE2C-AE077DE04A89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89659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C5B1D-7E86-49C1-BA34-55685EAA5CF4}" type="datetimeFigureOut">
              <a:rPr lang="es-PE" smtClean="0"/>
              <a:t>11/06/2018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99CFB-39DB-48EA-BE2C-AE077DE04A89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800367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C5B1D-7E86-49C1-BA34-55685EAA5CF4}" type="datetimeFigureOut">
              <a:rPr lang="es-PE" smtClean="0"/>
              <a:t>11/06/2018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99CFB-39DB-48EA-BE2C-AE077DE04A89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97038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038C5B1D-7E86-49C1-BA34-55685EAA5CF4}" type="datetimeFigureOut">
              <a:rPr lang="es-PE" smtClean="0"/>
              <a:t>11/06/2018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s-PE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3F399CFB-39DB-48EA-BE2C-AE077DE04A89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8373945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262130" y="2664293"/>
            <a:ext cx="9251174" cy="2677648"/>
          </a:xfrm>
        </p:spPr>
        <p:txBody>
          <a:bodyPr/>
          <a:lstStyle/>
          <a:p>
            <a:r>
              <a:rPr lang="es-PE" b="1" dirty="0" smtClean="0">
                <a:latin typeface="+mn-lt"/>
              </a:rPr>
              <a:t>Taller “Diseño de proyectos escénicos para fondos concursables”</a:t>
            </a:r>
            <a:br>
              <a:rPr lang="es-PE" b="1" dirty="0" smtClean="0">
                <a:latin typeface="+mn-lt"/>
              </a:rPr>
            </a:br>
            <a:endParaRPr lang="es-PE" sz="2200" b="1" dirty="0">
              <a:latin typeface="+mn-lt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999380" y="6405194"/>
            <a:ext cx="8825658" cy="861420"/>
          </a:xfrm>
        </p:spPr>
        <p:txBody>
          <a:bodyPr/>
          <a:lstStyle/>
          <a:p>
            <a:endParaRPr lang="es-PE" dirty="0"/>
          </a:p>
        </p:txBody>
      </p:sp>
      <p:pic>
        <p:nvPicPr>
          <p:cNvPr id="1026" name="Picture 2" descr="Resultado de imagen para ministerio de cultura logo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" t="23162" r="1896" b="37001"/>
          <a:stretch/>
        </p:blipFill>
        <p:spPr bwMode="auto">
          <a:xfrm>
            <a:off x="1262130" y="764551"/>
            <a:ext cx="3760631" cy="836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53176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sz="5000" b="1" dirty="0" smtClean="0"/>
              <a:t>Empezamos: ¿Proyecto?</a:t>
            </a:r>
            <a:endParaRPr lang="es-PE" sz="5000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66670" y="2590621"/>
            <a:ext cx="11320529" cy="3769236"/>
          </a:xfrm>
        </p:spPr>
        <p:txBody>
          <a:bodyPr>
            <a:normAutofit/>
          </a:bodyPr>
          <a:lstStyle/>
          <a:p>
            <a:r>
              <a:rPr lang="es-PE" sz="3500" dirty="0" smtClean="0">
                <a:solidFill>
                  <a:schemeClr val="tx1"/>
                </a:solidFill>
              </a:rPr>
              <a:t>Plan de acciones que conducen hacia un objetivo.</a:t>
            </a:r>
          </a:p>
          <a:p>
            <a:r>
              <a:rPr lang="es-PE" sz="3500" dirty="0" smtClean="0">
                <a:solidFill>
                  <a:schemeClr val="tx1"/>
                </a:solidFill>
              </a:rPr>
              <a:t>Coherente.</a:t>
            </a:r>
          </a:p>
          <a:p>
            <a:r>
              <a:rPr lang="es-PE" sz="3500" dirty="0" smtClean="0">
                <a:solidFill>
                  <a:schemeClr val="tx1"/>
                </a:solidFill>
              </a:rPr>
              <a:t>Sostenible.</a:t>
            </a:r>
          </a:p>
          <a:p>
            <a:r>
              <a:rPr lang="es-PE" sz="3500" dirty="0" smtClean="0">
                <a:solidFill>
                  <a:schemeClr val="tx1"/>
                </a:solidFill>
              </a:rPr>
              <a:t>Evaluable.</a:t>
            </a:r>
            <a:endParaRPr lang="es-PE" sz="35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95626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54954" y="835444"/>
            <a:ext cx="9732787" cy="1110313"/>
          </a:xfrm>
        </p:spPr>
        <p:txBody>
          <a:bodyPr/>
          <a:lstStyle/>
          <a:p>
            <a:r>
              <a:rPr lang="es-PE" sz="3200" b="1" dirty="0"/>
              <a:t>Elementos principales para la formulación de un </a:t>
            </a:r>
            <a:r>
              <a:rPr lang="es-PE" sz="3200" b="1" dirty="0" smtClean="0"/>
              <a:t>proyecto de producción</a:t>
            </a:r>
            <a:endParaRPr lang="es-PE" sz="3200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54954" y="2603499"/>
            <a:ext cx="10268607" cy="3874573"/>
          </a:xfrm>
        </p:spPr>
        <p:txBody>
          <a:bodyPr/>
          <a:lstStyle/>
          <a:p>
            <a:r>
              <a:rPr lang="es-PE" sz="2000" b="1" dirty="0" smtClean="0">
                <a:solidFill>
                  <a:schemeClr val="tx1"/>
                </a:solidFill>
              </a:rPr>
              <a:t>Resumen/descripción</a:t>
            </a:r>
          </a:p>
          <a:p>
            <a:r>
              <a:rPr lang="es-PE" sz="2000" b="1" dirty="0" smtClean="0">
                <a:solidFill>
                  <a:schemeClr val="tx1"/>
                </a:solidFill>
              </a:rPr>
              <a:t>Fundamentación</a:t>
            </a:r>
          </a:p>
          <a:p>
            <a:r>
              <a:rPr lang="es-PE" sz="2000" b="1" dirty="0" smtClean="0">
                <a:solidFill>
                  <a:schemeClr val="tx1"/>
                </a:solidFill>
              </a:rPr>
              <a:t>Objetivos</a:t>
            </a:r>
          </a:p>
          <a:p>
            <a:r>
              <a:rPr lang="es-PE" sz="2000" b="1" dirty="0" smtClean="0">
                <a:solidFill>
                  <a:schemeClr val="tx1"/>
                </a:solidFill>
              </a:rPr>
              <a:t>Programa </a:t>
            </a:r>
          </a:p>
          <a:p>
            <a:r>
              <a:rPr lang="es-PE" sz="2000" b="1" dirty="0" smtClean="0">
                <a:solidFill>
                  <a:schemeClr val="tx1"/>
                </a:solidFill>
              </a:rPr>
              <a:t>Cronograma</a:t>
            </a:r>
          </a:p>
          <a:p>
            <a:r>
              <a:rPr lang="es-PE" sz="2000" b="1" dirty="0" smtClean="0">
                <a:solidFill>
                  <a:schemeClr val="tx1"/>
                </a:solidFill>
              </a:rPr>
              <a:t>Presupuesto</a:t>
            </a:r>
          </a:p>
          <a:p>
            <a:r>
              <a:rPr lang="es-PE" sz="2000" b="1" dirty="0" smtClean="0">
                <a:solidFill>
                  <a:schemeClr val="tx1"/>
                </a:solidFill>
              </a:rPr>
              <a:t>Evaluación - Impacto esperado</a:t>
            </a:r>
          </a:p>
          <a:p>
            <a:r>
              <a:rPr lang="es-PE" sz="2000" b="1" dirty="0" smtClean="0">
                <a:solidFill>
                  <a:schemeClr val="tx1"/>
                </a:solidFill>
              </a:rPr>
              <a:t>Anexos: dossier de prensa, cartas, CVs, etc</a:t>
            </a:r>
            <a:r>
              <a:rPr lang="es-PE" b="1" dirty="0" smtClean="0">
                <a:solidFill>
                  <a:schemeClr val="tx1"/>
                </a:solidFill>
              </a:rPr>
              <a:t>.</a:t>
            </a:r>
          </a:p>
          <a:p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12507517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87076" y="1142481"/>
            <a:ext cx="8761413" cy="706964"/>
          </a:xfrm>
        </p:spPr>
        <p:txBody>
          <a:bodyPr/>
          <a:lstStyle/>
          <a:p>
            <a:r>
              <a:rPr lang="es-PE" b="1" dirty="0"/>
              <a:t>Pautas </a:t>
            </a:r>
            <a:r>
              <a:rPr lang="es-PE" b="1" dirty="0" smtClean="0"/>
              <a:t>antes de diseñar un proyecto para un concurso</a:t>
            </a:r>
            <a:r>
              <a:rPr lang="es-PE" dirty="0"/>
              <a:t/>
            </a:r>
            <a:br>
              <a:rPr lang="es-PE" dirty="0"/>
            </a:br>
            <a:endParaRPr lang="es-PE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54954" y="2603499"/>
            <a:ext cx="10131745" cy="3988369"/>
          </a:xfrm>
        </p:spPr>
        <p:txBody>
          <a:bodyPr>
            <a:normAutofit/>
          </a:bodyPr>
          <a:lstStyle/>
          <a:p>
            <a:r>
              <a:rPr lang="es-PE" sz="2800" b="1" dirty="0" smtClean="0">
                <a:solidFill>
                  <a:schemeClr val="tx1"/>
                </a:solidFill>
              </a:rPr>
              <a:t>Consultar / leer las bases / pedir ayuda / investigar sobre ediciones pasadas y la institución</a:t>
            </a:r>
          </a:p>
          <a:p>
            <a:r>
              <a:rPr lang="es-PE" sz="2800" b="1" dirty="0" smtClean="0">
                <a:solidFill>
                  <a:schemeClr val="tx1"/>
                </a:solidFill>
              </a:rPr>
              <a:t>Orden</a:t>
            </a:r>
          </a:p>
          <a:p>
            <a:r>
              <a:rPr lang="es-PE" sz="2800" b="1" dirty="0" smtClean="0">
                <a:solidFill>
                  <a:schemeClr val="tx1"/>
                </a:solidFill>
              </a:rPr>
              <a:t>Limpieza</a:t>
            </a:r>
          </a:p>
          <a:p>
            <a:r>
              <a:rPr lang="es-PE" sz="2800" b="1" dirty="0" smtClean="0">
                <a:solidFill>
                  <a:schemeClr val="tx1"/>
                </a:solidFill>
              </a:rPr>
              <a:t>Ortografía</a:t>
            </a:r>
          </a:p>
          <a:p>
            <a:r>
              <a:rPr lang="es-PE" sz="2800" b="1" dirty="0" smtClean="0">
                <a:solidFill>
                  <a:schemeClr val="tx1"/>
                </a:solidFill>
              </a:rPr>
              <a:t>Presentación</a:t>
            </a:r>
          </a:p>
          <a:p>
            <a:r>
              <a:rPr lang="es-PE" sz="2800" b="1" dirty="0" smtClean="0">
                <a:solidFill>
                  <a:schemeClr val="tx1"/>
                </a:solidFill>
              </a:rPr>
              <a:t>Atracción</a:t>
            </a:r>
            <a:endParaRPr lang="es-PE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46155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sz="4500" b="1" dirty="0" smtClean="0"/>
              <a:t>El proyecto</a:t>
            </a:r>
            <a:endParaRPr lang="es-PE" sz="4500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54954" y="2422747"/>
            <a:ext cx="10455799" cy="34163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PE" sz="2200" b="1" dirty="0" smtClean="0">
                <a:solidFill>
                  <a:srgbClr val="7030A0"/>
                </a:solidFill>
              </a:rPr>
              <a:t>1. Resumen / Descripción</a:t>
            </a:r>
          </a:p>
          <a:p>
            <a:pPr marL="0" indent="0">
              <a:buNone/>
            </a:pPr>
            <a:endParaRPr lang="es-PE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s-PE" sz="2000" b="1" u="sng" dirty="0" smtClean="0">
                <a:solidFill>
                  <a:schemeClr val="tx1"/>
                </a:solidFill>
              </a:rPr>
              <a:t>Antecedentes: </a:t>
            </a:r>
            <a:r>
              <a:rPr lang="es-PE" sz="2000" b="1" dirty="0" smtClean="0">
                <a:solidFill>
                  <a:schemeClr val="tx1"/>
                </a:solidFill>
              </a:rPr>
              <a:t>ediciones, obras anteriores, experiencia previa, etc.</a:t>
            </a:r>
          </a:p>
          <a:p>
            <a:pPr marL="0" indent="0">
              <a:buNone/>
            </a:pPr>
            <a:endParaRPr lang="es-PE" sz="20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s-PE" sz="2000" b="1" u="sng" dirty="0" smtClean="0">
                <a:solidFill>
                  <a:schemeClr val="tx1"/>
                </a:solidFill>
              </a:rPr>
              <a:t>Diferenciador / único:</a:t>
            </a:r>
            <a:r>
              <a:rPr lang="es-PE" sz="2000" b="1" dirty="0" smtClean="0">
                <a:solidFill>
                  <a:schemeClr val="tx1"/>
                </a:solidFill>
              </a:rPr>
              <a:t> único festival, obra de estreno, aliados, por primera vez…</a:t>
            </a:r>
          </a:p>
          <a:p>
            <a:pPr marL="0" indent="0">
              <a:buNone/>
            </a:pPr>
            <a:endParaRPr lang="es-PE" sz="20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s-PE" sz="2000" b="1" u="sng" dirty="0" smtClean="0">
                <a:solidFill>
                  <a:schemeClr val="tx1"/>
                </a:solidFill>
              </a:rPr>
              <a:t>Impacto: </a:t>
            </a:r>
            <a:r>
              <a:rPr lang="es-PE" sz="2000" b="1" dirty="0" smtClean="0">
                <a:solidFill>
                  <a:schemeClr val="tx1"/>
                </a:solidFill>
              </a:rPr>
              <a:t>número de espectadores, números de espacios activados, número de canales comunicación, artistas beneficiados…</a:t>
            </a:r>
          </a:p>
          <a:p>
            <a:pPr marL="0" indent="0">
              <a:buNone/>
            </a:pPr>
            <a:endParaRPr lang="es-PE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s-PE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s-PE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9086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25727" y="2582235"/>
            <a:ext cx="11255147" cy="3416300"/>
          </a:xfrm>
        </p:spPr>
        <p:txBody>
          <a:bodyPr/>
          <a:lstStyle/>
          <a:p>
            <a:pPr marL="0" indent="0">
              <a:buNone/>
            </a:pPr>
            <a:r>
              <a:rPr lang="es-PE" sz="2800" b="1" dirty="0" smtClean="0">
                <a:solidFill>
                  <a:srgbClr val="7030A0"/>
                </a:solidFill>
              </a:rPr>
              <a:t>2. Fundamentación</a:t>
            </a:r>
            <a:endParaRPr lang="es-PE" sz="2800" b="1" dirty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es-PE" dirty="0" smtClean="0">
              <a:solidFill>
                <a:schemeClr val="tx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s-PE" sz="2400" b="1" dirty="0" smtClean="0">
                <a:solidFill>
                  <a:schemeClr val="tx1"/>
                </a:solidFill>
              </a:rPr>
              <a:t>Relación con los objetivos de la institución /política /leyes / otra normativa.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PE" sz="2400" b="1" dirty="0" smtClean="0">
                <a:solidFill>
                  <a:schemeClr val="tx1"/>
                </a:solidFill>
              </a:rPr>
              <a:t>Problema que se va a resolver.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PE" sz="2400" b="1" dirty="0" smtClean="0">
                <a:solidFill>
                  <a:schemeClr val="tx1"/>
                </a:solidFill>
              </a:rPr>
              <a:t>Razones para las búsquedas estéticas, dejando ver que se conoce de ellas.</a:t>
            </a:r>
            <a:endParaRPr lang="es-PE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33941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54954" y="2603499"/>
            <a:ext cx="10404700" cy="408390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s-PE" sz="3000" b="1" dirty="0" smtClean="0">
                <a:solidFill>
                  <a:srgbClr val="7030A0"/>
                </a:solidFill>
              </a:rPr>
              <a:t>3. Objetivos</a:t>
            </a:r>
          </a:p>
          <a:p>
            <a:pPr marL="0" indent="0">
              <a:buNone/>
            </a:pPr>
            <a:endParaRPr lang="es-PE" b="1" dirty="0">
              <a:solidFill>
                <a:schemeClr val="tx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s-PE" sz="2400" b="1" dirty="0" smtClean="0">
                <a:solidFill>
                  <a:schemeClr val="tx1"/>
                </a:solidFill>
              </a:rPr>
              <a:t>Uno general y dos específicos es lo usual.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PE" sz="2400" b="1" dirty="0" smtClean="0">
                <a:solidFill>
                  <a:schemeClr val="tx1"/>
                </a:solidFill>
              </a:rPr>
              <a:t>Se relacionan a los objetivos de la institución.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PE" sz="2400" b="1" dirty="0" smtClean="0">
                <a:solidFill>
                  <a:schemeClr val="tx1"/>
                </a:solidFill>
              </a:rPr>
              <a:t>Se relacionan al impacto esperado que se puso en la fundamentación.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PE" sz="2400" b="1" dirty="0" smtClean="0">
                <a:solidFill>
                  <a:schemeClr val="tx1"/>
                </a:solidFill>
              </a:rPr>
              <a:t>No tienen más de dos líneas.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PE" sz="2400" b="1" dirty="0" smtClean="0">
                <a:solidFill>
                  <a:schemeClr val="tx1"/>
                </a:solidFill>
              </a:rPr>
              <a:t>Son concretos.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PE" sz="2400" b="1" dirty="0" smtClean="0">
                <a:solidFill>
                  <a:schemeClr val="tx1"/>
                </a:solidFill>
              </a:rPr>
              <a:t>Empiezan usualmente por un verbo: promover, fortalecer, generar, ampliar, estimular…</a:t>
            </a:r>
            <a:endParaRPr lang="es-PE" sz="24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17202722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36728" y="2603500"/>
            <a:ext cx="11436824" cy="40156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PE" sz="2800" b="1" dirty="0" smtClean="0">
                <a:solidFill>
                  <a:srgbClr val="7030A0"/>
                </a:solidFill>
              </a:rPr>
              <a:t>4. PROGRAMA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PE" sz="2200" b="1" dirty="0" smtClean="0">
                <a:solidFill>
                  <a:schemeClr val="tx1"/>
                </a:solidFill>
              </a:rPr>
              <a:t>Programación detallada del festival: grupos, obras, enlace web, hoja resumen de vida.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PE" sz="2200" b="1" dirty="0" smtClean="0">
                <a:solidFill>
                  <a:schemeClr val="tx1"/>
                </a:solidFill>
              </a:rPr>
              <a:t>Programa de ensayos: trabajo de mesa, trabajo de campo, ensayos generales,…</a:t>
            </a:r>
            <a:endParaRPr lang="es-PE" sz="2200" b="1" dirty="0" smtClean="0">
              <a:solidFill>
                <a:srgbClr val="7030A0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s-PE" sz="2200" b="1" dirty="0" smtClean="0">
                <a:solidFill>
                  <a:schemeClr val="tx1"/>
                </a:solidFill>
              </a:rPr>
              <a:t>Programa de funciones: fechas, hora y lugar; tipo de actividad (función, taller, conversatorio, cena,…). Hacer cuadro, por colores u otros distintivos.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PE" sz="2200" b="1" dirty="0" smtClean="0">
                <a:solidFill>
                  <a:schemeClr val="tx1"/>
                </a:solidFill>
              </a:rPr>
              <a:t>Plan de difusión, política de precios, promociones, etc.</a:t>
            </a:r>
          </a:p>
          <a:p>
            <a:pPr>
              <a:buFont typeface="Arial" panose="020B0604020202020204" pitchFamily="34" charset="0"/>
              <a:buChar char="•"/>
            </a:pPr>
            <a:endParaRPr lang="es-PE" sz="2200" b="1" dirty="0" smtClean="0">
              <a:solidFill>
                <a:schemeClr val="tx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endParaRPr lang="es-PE" sz="2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2164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90678" y="2357840"/>
            <a:ext cx="11933249" cy="3416300"/>
          </a:xfrm>
        </p:spPr>
        <p:txBody>
          <a:bodyPr/>
          <a:lstStyle/>
          <a:p>
            <a:pPr marL="0" indent="0">
              <a:buNone/>
            </a:pPr>
            <a:r>
              <a:rPr lang="es-PE" sz="2400" b="1" dirty="0" smtClean="0">
                <a:solidFill>
                  <a:srgbClr val="7030A0"/>
                </a:solidFill>
              </a:rPr>
              <a:t>5. CRONOGRAMA: puede ser general o por área (artística, administración, comunicaciones, pedagógico)</a:t>
            </a:r>
          </a:p>
          <a:p>
            <a:pPr marL="0" indent="0">
              <a:buNone/>
            </a:pPr>
            <a:endParaRPr lang="es-PE" b="1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es-PE" b="1" dirty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es-PE" b="1" dirty="0">
              <a:solidFill>
                <a:srgbClr val="7030A0"/>
              </a:solidFill>
            </a:endParaRPr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5348405"/>
              </p:ext>
            </p:extLst>
          </p:nvPr>
        </p:nvGraphicFramePr>
        <p:xfrm>
          <a:off x="390678" y="3285445"/>
          <a:ext cx="11537466" cy="3261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52992"/>
                <a:gridCol w="1592830"/>
                <a:gridCol w="1922911"/>
                <a:gridCol w="1596861"/>
                <a:gridCol w="2248961"/>
                <a:gridCol w="1922911"/>
              </a:tblGrid>
              <a:tr h="250118">
                <a:tc>
                  <a:txBody>
                    <a:bodyPr/>
                    <a:lstStyle/>
                    <a:p>
                      <a:endParaRPr lang="es-PE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PE" sz="1600" b="1" dirty="0" smtClean="0"/>
                        <a:t>Mes</a:t>
                      </a:r>
                      <a:r>
                        <a:rPr lang="es-PE" sz="1600" b="1" baseline="0" dirty="0" smtClean="0"/>
                        <a:t> 1</a:t>
                      </a:r>
                      <a:endParaRPr lang="es-PE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PE" sz="1600" b="1" dirty="0" smtClean="0"/>
                        <a:t>Mes 2</a:t>
                      </a:r>
                      <a:endParaRPr lang="es-PE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PE" sz="1600" b="1" dirty="0" smtClean="0"/>
                        <a:t>Mes 3</a:t>
                      </a:r>
                      <a:endParaRPr lang="es-PE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PE" sz="1600" b="1" dirty="0" smtClean="0"/>
                        <a:t>Semana 1</a:t>
                      </a:r>
                      <a:endParaRPr lang="es-PE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PE" sz="1600" b="1" dirty="0" smtClean="0"/>
                        <a:t>1-15 de enero</a:t>
                      </a:r>
                      <a:endParaRPr lang="es-PE" sz="1600" b="1" dirty="0"/>
                    </a:p>
                  </a:txBody>
                  <a:tcPr/>
                </a:tc>
              </a:tr>
              <a:tr h="250118">
                <a:tc>
                  <a:txBody>
                    <a:bodyPr/>
                    <a:lstStyle/>
                    <a:p>
                      <a:r>
                        <a:rPr lang="es-PE" sz="1600" b="1" dirty="0" smtClean="0"/>
                        <a:t>Trámites </a:t>
                      </a:r>
                      <a:endParaRPr lang="es-PE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PE" sz="1600" b="1" dirty="0" smtClean="0">
                          <a:solidFill>
                            <a:srgbClr val="00B0F0"/>
                          </a:solidFill>
                        </a:rPr>
                        <a:t>Descripción</a:t>
                      </a:r>
                      <a:endParaRPr lang="es-PE" sz="1600" b="1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PE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PE" sz="1600" b="1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PE" sz="1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PE" sz="1600" b="1"/>
                    </a:p>
                  </a:txBody>
                  <a:tcPr/>
                </a:tc>
              </a:tr>
              <a:tr h="250118">
                <a:tc>
                  <a:txBody>
                    <a:bodyPr/>
                    <a:lstStyle/>
                    <a:p>
                      <a:r>
                        <a:rPr lang="es-PE" sz="1600" b="1" dirty="0" smtClean="0"/>
                        <a:t>Ensayos</a:t>
                      </a:r>
                      <a:endParaRPr lang="es-PE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PE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PE" sz="1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PE" sz="1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PE" sz="1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PE" sz="1600" b="1"/>
                    </a:p>
                  </a:txBody>
                  <a:tcPr/>
                </a:tc>
              </a:tr>
              <a:tr h="432022">
                <a:tc>
                  <a:txBody>
                    <a:bodyPr/>
                    <a:lstStyle/>
                    <a:p>
                      <a:r>
                        <a:rPr lang="es-PE" sz="1600" b="1" dirty="0" smtClean="0"/>
                        <a:t>Realización de escenografía</a:t>
                      </a:r>
                      <a:endParaRPr lang="es-PE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PE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PE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PE" sz="1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PE" sz="1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PE" sz="1600" b="1" dirty="0"/>
                    </a:p>
                  </a:txBody>
                  <a:tcPr/>
                </a:tc>
              </a:tr>
              <a:tr h="250118">
                <a:tc>
                  <a:txBody>
                    <a:bodyPr/>
                    <a:lstStyle/>
                    <a:p>
                      <a:r>
                        <a:rPr lang="es-PE" sz="1600" b="1" dirty="0" smtClean="0"/>
                        <a:t>Montaje</a:t>
                      </a:r>
                      <a:endParaRPr lang="es-PE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PE" sz="1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PE" sz="1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PE" sz="1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PE" sz="1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PE" sz="1600" b="1" dirty="0"/>
                    </a:p>
                  </a:txBody>
                  <a:tcPr/>
                </a:tc>
              </a:tr>
              <a:tr h="250118">
                <a:tc>
                  <a:txBody>
                    <a:bodyPr/>
                    <a:lstStyle/>
                    <a:p>
                      <a:r>
                        <a:rPr lang="es-PE" sz="1600" b="1" dirty="0" smtClean="0"/>
                        <a:t>Funciones</a:t>
                      </a:r>
                      <a:endParaRPr lang="es-PE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PE" sz="1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PE" sz="1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PE" sz="1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PE" sz="1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PE" sz="1600" b="1"/>
                    </a:p>
                  </a:txBody>
                  <a:tcPr/>
                </a:tc>
              </a:tr>
              <a:tr h="250118">
                <a:tc>
                  <a:txBody>
                    <a:bodyPr/>
                    <a:lstStyle/>
                    <a:p>
                      <a:r>
                        <a:rPr lang="es-PE" sz="1600" b="1" dirty="0" smtClean="0"/>
                        <a:t>Talleres</a:t>
                      </a:r>
                      <a:endParaRPr lang="es-PE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PE" sz="1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PE" sz="1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PE" sz="1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PE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PE" sz="1600" b="1"/>
                    </a:p>
                  </a:txBody>
                  <a:tcPr/>
                </a:tc>
              </a:tr>
              <a:tr h="250118">
                <a:tc>
                  <a:txBody>
                    <a:bodyPr/>
                    <a:lstStyle/>
                    <a:p>
                      <a:r>
                        <a:rPr lang="es-PE" sz="1600" b="1" dirty="0" smtClean="0"/>
                        <a:t>Difusión</a:t>
                      </a:r>
                      <a:endParaRPr lang="es-PE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PE" sz="1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PE" sz="1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PE" sz="1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PE" sz="1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PE" sz="1600" b="1"/>
                    </a:p>
                  </a:txBody>
                  <a:tcPr/>
                </a:tc>
              </a:tr>
              <a:tr h="250118">
                <a:tc>
                  <a:txBody>
                    <a:bodyPr/>
                    <a:lstStyle/>
                    <a:p>
                      <a:r>
                        <a:rPr lang="es-PE" sz="1600" b="1" dirty="0" smtClean="0"/>
                        <a:t>Evaluación</a:t>
                      </a:r>
                      <a:endParaRPr lang="es-PE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PE" sz="1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PE" sz="1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PE" sz="1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PE" sz="1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PE" sz="16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78550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17355" y="2282682"/>
            <a:ext cx="10436609" cy="3416300"/>
          </a:xfrm>
        </p:spPr>
        <p:txBody>
          <a:bodyPr/>
          <a:lstStyle/>
          <a:p>
            <a:pPr marL="0" indent="0">
              <a:buNone/>
            </a:pPr>
            <a:r>
              <a:rPr lang="es-PE" sz="2300" b="1" dirty="0" smtClean="0">
                <a:solidFill>
                  <a:srgbClr val="7030A0"/>
                </a:solidFill>
              </a:rPr>
              <a:t>6. PRESUPUESTO (EJEMPLO DE LO SOLICITADO POR IBERESCENA)</a:t>
            </a:r>
          </a:p>
          <a:p>
            <a:pPr marL="0" indent="0">
              <a:buNone/>
            </a:pPr>
            <a:endParaRPr lang="es-PE" dirty="0"/>
          </a:p>
          <a:p>
            <a:pPr marL="0" indent="0">
              <a:buNone/>
            </a:pPr>
            <a:endParaRPr lang="es-PE" dirty="0"/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2291900"/>
              </p:ext>
            </p:extLst>
          </p:nvPr>
        </p:nvGraphicFramePr>
        <p:xfrm>
          <a:off x="458918" y="2702256"/>
          <a:ext cx="11278156" cy="412369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3363"/>
                <a:gridCol w="4373868"/>
                <a:gridCol w="1091821"/>
                <a:gridCol w="1351129"/>
                <a:gridCol w="1296537"/>
                <a:gridCol w="2811438"/>
              </a:tblGrid>
              <a:tr h="604614"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 dirty="0">
                          <a:effectLst/>
                        </a:rPr>
                        <a:t> </a:t>
                      </a:r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5" marR="6725" marT="67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1400" b="1" u="none" strike="noStrike" dirty="0">
                          <a:effectLst/>
                        </a:rPr>
                        <a:t>CONCEPTO</a:t>
                      </a:r>
                      <a:endParaRPr lang="es-PE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5" marR="6725" marT="67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1400" b="1" u="none" strike="noStrike">
                          <a:effectLst/>
                        </a:rPr>
                        <a:t>VALOR TOTAL</a:t>
                      </a:r>
                      <a:endParaRPr lang="es-PE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5" marR="6725" marT="67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1400" b="1" u="none" strike="noStrike">
                          <a:effectLst/>
                        </a:rPr>
                        <a:t>APORTE PROPONENTE</a:t>
                      </a:r>
                      <a:endParaRPr lang="es-PE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5" marR="6725" marT="67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1400" b="1" u="none" strike="noStrike">
                          <a:effectLst/>
                        </a:rPr>
                        <a:t>OTROS APORTES</a:t>
                      </a:r>
                      <a:endParaRPr lang="es-PE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5" marR="6725" marT="67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b="1" u="none" strike="noStrike" dirty="0">
                          <a:effectLst/>
                        </a:rPr>
                        <a:t>Ayuda solicitada a IBERESCENA (llenar solo las casillas solicitadas al Programa)</a:t>
                      </a:r>
                      <a:endParaRPr lang="es-PE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5" marR="6725" marT="67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559">
                <a:tc>
                  <a:txBody>
                    <a:bodyPr/>
                    <a:lstStyle/>
                    <a:p>
                      <a:pPr algn="r" fontAlgn="b"/>
                      <a:r>
                        <a:rPr lang="es-PE" sz="1000" b="1" u="none" strike="noStrike">
                          <a:effectLst/>
                        </a:rPr>
                        <a:t>1</a:t>
                      </a:r>
                      <a:endParaRPr lang="es-PE" sz="10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5" marR="6725" marT="67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 dirty="0">
                          <a:effectLst/>
                        </a:rPr>
                        <a:t>TRANSPORTE</a:t>
                      </a:r>
                      <a:endParaRPr lang="es-PE" sz="1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5" marR="6725" marT="67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</a:rPr>
                        <a:t> 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5" marR="6725" marT="67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</a:rPr>
                        <a:t> </a:t>
                      </a:r>
                      <a:endParaRPr lang="es-PE" sz="10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5" marR="6725" marT="67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</a:rPr>
                        <a:t> </a:t>
                      </a:r>
                      <a:endParaRPr lang="es-PE" sz="10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5" marR="6725" marT="67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000" b="1" u="none" strike="noStrike">
                          <a:effectLst/>
                        </a:rPr>
                        <a:t> 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5" marR="6725" marT="67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559"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</a:rPr>
                        <a:t>1.1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5" marR="6725" marT="67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u="none" strike="noStrike">
                          <a:effectLst/>
                        </a:rPr>
                        <a:t>Transportes aéreos, terrestres o marítimos</a:t>
                      </a:r>
                      <a:endParaRPr lang="pt-BR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5" marR="6725" marT="67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1000" b="1" u="none" strike="noStrike">
                          <a:effectLst/>
                        </a:rPr>
                        <a:t>0.00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5" marR="6725" marT="67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</a:rPr>
                        <a:t> 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5" marR="6725" marT="67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</a:rPr>
                        <a:t> 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5" marR="6725" marT="67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</a:rPr>
                        <a:t> 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5" marR="6725" marT="67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559"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</a:rPr>
                        <a:t>1.2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5" marR="6725" marT="67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 dirty="0">
                          <a:effectLst/>
                        </a:rPr>
                        <a:t>Transportes internos</a:t>
                      </a:r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5" marR="6725" marT="67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1000" b="1" u="none" strike="noStrike" dirty="0">
                          <a:effectLst/>
                        </a:rPr>
                        <a:t>0.00</a:t>
                      </a:r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5" marR="6725" marT="67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</a:rPr>
                        <a:t> 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5" marR="6725" marT="67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</a:rPr>
                        <a:t> 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5" marR="6725" marT="67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</a:rPr>
                        <a:t> 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5" marR="6725" marT="67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559"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</a:rPr>
                        <a:t>1.3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5" marR="6725" marT="67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</a:rPr>
                        <a:t>Cargas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5" marR="6725" marT="67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1000" b="1" u="none" strike="noStrike" dirty="0">
                          <a:effectLst/>
                        </a:rPr>
                        <a:t>0.00</a:t>
                      </a:r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5" marR="6725" marT="67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</a:rPr>
                        <a:t> 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5" marR="6725" marT="67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</a:rPr>
                        <a:t> 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5" marR="6725" marT="67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</a:rPr>
                        <a:t> 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5" marR="6725" marT="67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559">
                <a:tc>
                  <a:txBody>
                    <a:bodyPr/>
                    <a:lstStyle/>
                    <a:p>
                      <a:pPr algn="r" fontAlgn="b"/>
                      <a:r>
                        <a:rPr lang="es-PE" sz="1000" b="1" u="none" strike="noStrike">
                          <a:effectLst/>
                        </a:rPr>
                        <a:t>2</a:t>
                      </a:r>
                      <a:endParaRPr lang="es-PE" sz="10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5" marR="6725" marT="67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</a:rPr>
                        <a:t>MANUTENCIÓN</a:t>
                      </a:r>
                      <a:endParaRPr lang="es-PE" sz="10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5" marR="6725" marT="67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 dirty="0">
                          <a:effectLst/>
                        </a:rPr>
                        <a:t> </a:t>
                      </a:r>
                      <a:endParaRPr lang="es-PE" sz="1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5" marR="6725" marT="67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 dirty="0">
                          <a:effectLst/>
                        </a:rPr>
                        <a:t> </a:t>
                      </a:r>
                      <a:endParaRPr lang="es-PE" sz="1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5" marR="6725" marT="67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</a:rPr>
                        <a:t> </a:t>
                      </a:r>
                      <a:endParaRPr lang="es-PE" sz="10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5" marR="6725" marT="67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</a:rPr>
                        <a:t> </a:t>
                      </a:r>
                      <a:endParaRPr lang="es-PE" sz="10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5" marR="6725" marT="67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559"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</a:rPr>
                        <a:t>2.1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5" marR="6725" marT="67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</a:rPr>
                        <a:t>Alojamiento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5" marR="6725" marT="67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1000" b="1" u="none" strike="noStrike">
                          <a:effectLst/>
                        </a:rPr>
                        <a:t>0.00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5" marR="6725" marT="67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 dirty="0">
                          <a:effectLst/>
                        </a:rPr>
                        <a:t> </a:t>
                      </a:r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5" marR="6725" marT="67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</a:rPr>
                        <a:t> 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5" marR="6725" marT="67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</a:rPr>
                        <a:t> 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5" marR="6725" marT="67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559"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</a:rPr>
                        <a:t>2.2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5" marR="6725" marT="67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</a:rPr>
                        <a:t>Alimentación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5" marR="6725" marT="67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1000" b="1" u="none" strike="noStrike">
                          <a:effectLst/>
                        </a:rPr>
                        <a:t>0.00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5" marR="6725" marT="67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 dirty="0">
                          <a:effectLst/>
                        </a:rPr>
                        <a:t> </a:t>
                      </a:r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5" marR="6725" marT="67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</a:rPr>
                        <a:t> 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5" marR="6725" marT="67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</a:rPr>
                        <a:t> 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5" marR="6725" marT="67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559">
                <a:tc>
                  <a:txBody>
                    <a:bodyPr/>
                    <a:lstStyle/>
                    <a:p>
                      <a:pPr algn="r" fontAlgn="b"/>
                      <a:r>
                        <a:rPr lang="es-PE" sz="1000" b="1" u="none" strike="noStrike">
                          <a:effectLst/>
                        </a:rPr>
                        <a:t>3</a:t>
                      </a:r>
                      <a:endParaRPr lang="es-PE" sz="10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5" marR="6725" marT="67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</a:rPr>
                        <a:t>TRÁMITES</a:t>
                      </a:r>
                      <a:endParaRPr lang="es-PE" sz="10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5" marR="6725" marT="67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</a:rPr>
                        <a:t> </a:t>
                      </a:r>
                      <a:endParaRPr lang="es-PE" sz="10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5" marR="6725" marT="67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 dirty="0">
                          <a:effectLst/>
                        </a:rPr>
                        <a:t> </a:t>
                      </a:r>
                      <a:endParaRPr lang="es-PE" sz="1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5" marR="6725" marT="67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 dirty="0">
                          <a:effectLst/>
                        </a:rPr>
                        <a:t> </a:t>
                      </a:r>
                      <a:endParaRPr lang="es-PE" sz="1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5" marR="6725" marT="67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</a:rPr>
                        <a:t> </a:t>
                      </a:r>
                      <a:endParaRPr lang="es-PE" sz="10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5" marR="6725" marT="67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559"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</a:rPr>
                        <a:t>3.1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5" marR="6725" marT="67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</a:rPr>
                        <a:t>Seguros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5" marR="6725" marT="67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1000" b="1" u="none" strike="noStrike">
                          <a:effectLst/>
                        </a:rPr>
                        <a:t>0.00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5" marR="6725" marT="67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 dirty="0">
                          <a:effectLst/>
                        </a:rPr>
                        <a:t> </a:t>
                      </a:r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5" marR="6725" marT="67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 dirty="0">
                          <a:effectLst/>
                        </a:rPr>
                        <a:t> </a:t>
                      </a:r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5" marR="6725" marT="67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 dirty="0">
                          <a:effectLst/>
                        </a:rPr>
                        <a:t> </a:t>
                      </a:r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5" marR="6725" marT="67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559"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</a:rPr>
                        <a:t>3.2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5" marR="6725" marT="67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</a:rPr>
                        <a:t>Visas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5" marR="6725" marT="67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1000" b="1" u="none" strike="noStrike">
                          <a:effectLst/>
                        </a:rPr>
                        <a:t>0.00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5" marR="6725" marT="67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 dirty="0">
                          <a:effectLst/>
                        </a:rPr>
                        <a:t> </a:t>
                      </a:r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5" marR="6725" marT="67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 dirty="0">
                          <a:effectLst/>
                        </a:rPr>
                        <a:t> </a:t>
                      </a:r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5" marR="6725" marT="67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 dirty="0">
                          <a:effectLst/>
                        </a:rPr>
                        <a:t> </a:t>
                      </a:r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5" marR="6725" marT="67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559"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</a:rPr>
                        <a:t>3.3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5" marR="6725" marT="67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</a:rPr>
                        <a:t>Gastos de aduanas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5" marR="6725" marT="67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1000" b="1" u="none" strike="noStrike">
                          <a:effectLst/>
                        </a:rPr>
                        <a:t>0.00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5" marR="6725" marT="67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</a:rPr>
                        <a:t> 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5" marR="6725" marT="67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 dirty="0">
                          <a:effectLst/>
                        </a:rPr>
                        <a:t> </a:t>
                      </a:r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5" marR="6725" marT="67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 dirty="0">
                          <a:effectLst/>
                        </a:rPr>
                        <a:t> </a:t>
                      </a:r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5" marR="6725" marT="67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559">
                <a:tc>
                  <a:txBody>
                    <a:bodyPr/>
                    <a:lstStyle/>
                    <a:p>
                      <a:pPr algn="r" fontAlgn="b"/>
                      <a:r>
                        <a:rPr lang="es-PE" sz="1000" b="1" u="none" strike="noStrike">
                          <a:effectLst/>
                        </a:rPr>
                        <a:t>4</a:t>
                      </a:r>
                      <a:endParaRPr lang="es-PE" sz="10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5" marR="6725" marT="67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</a:rPr>
                        <a:t>HONORARIOS</a:t>
                      </a:r>
                      <a:endParaRPr lang="es-PE" sz="10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5" marR="6725" marT="67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</a:rPr>
                        <a:t> </a:t>
                      </a:r>
                      <a:endParaRPr lang="es-PE" sz="10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5" marR="6725" marT="67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</a:rPr>
                        <a:t> </a:t>
                      </a:r>
                      <a:endParaRPr lang="es-PE" sz="10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5" marR="6725" marT="67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 dirty="0">
                          <a:effectLst/>
                        </a:rPr>
                        <a:t> </a:t>
                      </a:r>
                      <a:endParaRPr lang="es-PE" sz="1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5" marR="6725" marT="67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 dirty="0">
                          <a:effectLst/>
                        </a:rPr>
                        <a:t> </a:t>
                      </a:r>
                      <a:endParaRPr lang="es-PE" sz="1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5" marR="6725" marT="67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559"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</a:rPr>
                        <a:t>4.1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5" marR="6725" marT="67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</a:rPr>
                        <a:t>Honorarios de grupos o compañías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5" marR="6725" marT="67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1000" b="1" u="none" strike="noStrike">
                          <a:effectLst/>
                        </a:rPr>
                        <a:t>0.00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5" marR="6725" marT="67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</a:rPr>
                        <a:t> 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5" marR="6725" marT="67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</a:rPr>
                        <a:t> 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5" marR="6725" marT="67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 dirty="0">
                          <a:effectLst/>
                        </a:rPr>
                        <a:t> </a:t>
                      </a:r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5" marR="6725" marT="67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559"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</a:rPr>
                        <a:t>4.2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5" marR="6725" marT="67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</a:rPr>
                        <a:t>Honorarios de equipo de producción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5" marR="6725" marT="67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1000" b="1" u="none" strike="noStrike">
                          <a:effectLst/>
                        </a:rPr>
                        <a:t>0.00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5" marR="6725" marT="67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</a:rPr>
                        <a:t> 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5" marR="6725" marT="67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</a:rPr>
                        <a:t> 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5" marR="6725" marT="67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 dirty="0">
                          <a:effectLst/>
                        </a:rPr>
                        <a:t> </a:t>
                      </a:r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5" marR="6725" marT="67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559"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</a:rPr>
                        <a:t>4.3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5" marR="6725" marT="67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</a:rPr>
                        <a:t>Honorarios de equipo técnico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5" marR="6725" marT="67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1000" b="1" u="none" strike="noStrike">
                          <a:effectLst/>
                        </a:rPr>
                        <a:t>0.00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5" marR="6725" marT="67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</a:rPr>
                        <a:t> 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5" marR="6725" marT="67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</a:rPr>
                        <a:t> 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5" marR="6725" marT="67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 dirty="0">
                          <a:effectLst/>
                        </a:rPr>
                        <a:t> </a:t>
                      </a:r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5" marR="6725" marT="67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559">
                <a:tc>
                  <a:txBody>
                    <a:bodyPr/>
                    <a:lstStyle/>
                    <a:p>
                      <a:pPr algn="r" fontAlgn="b"/>
                      <a:r>
                        <a:rPr lang="es-PE" sz="1000" b="1" u="none" strike="noStrike">
                          <a:effectLst/>
                        </a:rPr>
                        <a:t>5</a:t>
                      </a:r>
                      <a:endParaRPr lang="es-PE" sz="10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5" marR="6725" marT="67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</a:rPr>
                        <a:t>DIFUSIÓN</a:t>
                      </a:r>
                      <a:endParaRPr lang="es-PE" sz="10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5" marR="6725" marT="67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</a:rPr>
                        <a:t> </a:t>
                      </a:r>
                      <a:endParaRPr lang="es-PE" sz="10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5" marR="6725" marT="67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</a:rPr>
                        <a:t> </a:t>
                      </a:r>
                      <a:endParaRPr lang="es-PE" sz="10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5" marR="6725" marT="67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</a:rPr>
                        <a:t> </a:t>
                      </a:r>
                      <a:endParaRPr lang="es-PE" sz="10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5" marR="6725" marT="67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 dirty="0">
                          <a:effectLst/>
                        </a:rPr>
                        <a:t> </a:t>
                      </a:r>
                      <a:endParaRPr lang="es-PE" sz="1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5" marR="6725" marT="67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1118"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</a:rPr>
                        <a:t>5.1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5" marR="6725" marT="67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</a:rPr>
                        <a:t>Promoción y publicidad (gasto no subvencionable con recurso de IBERESCENA)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5" marR="6725" marT="67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1000" b="1" u="none" strike="noStrike">
                          <a:effectLst/>
                        </a:rPr>
                        <a:t>0.00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5" marR="6725" marT="67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</a:rPr>
                        <a:t> 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5" marR="6725" marT="67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</a:rPr>
                        <a:t> 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5" marR="6725" marT="67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 dirty="0">
                          <a:effectLst/>
                        </a:rPr>
                        <a:t> </a:t>
                      </a:r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5" marR="6725" marT="67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559">
                <a:tc>
                  <a:txBody>
                    <a:bodyPr/>
                    <a:lstStyle/>
                    <a:p>
                      <a:pPr algn="r" fontAlgn="b"/>
                      <a:r>
                        <a:rPr lang="es-PE" sz="1000" b="1" u="none" strike="noStrike">
                          <a:effectLst/>
                        </a:rPr>
                        <a:t>6</a:t>
                      </a:r>
                      <a:endParaRPr lang="es-PE" sz="10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5" marR="6725" marT="67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</a:rPr>
                        <a:t>OTROS RUBROS</a:t>
                      </a:r>
                      <a:endParaRPr lang="es-PE" sz="10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5" marR="6725" marT="67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</a:rPr>
                        <a:t> </a:t>
                      </a:r>
                      <a:endParaRPr lang="es-PE" sz="10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5" marR="6725" marT="67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</a:rPr>
                        <a:t> </a:t>
                      </a:r>
                      <a:endParaRPr lang="es-PE" sz="10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5" marR="6725" marT="67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</a:rPr>
                        <a:t> </a:t>
                      </a:r>
                      <a:endParaRPr lang="es-PE" sz="10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5" marR="6725" marT="67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 dirty="0">
                          <a:effectLst/>
                        </a:rPr>
                        <a:t> </a:t>
                      </a:r>
                      <a:endParaRPr lang="es-PE" sz="1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5" marR="6725" marT="67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1118"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</a:rPr>
                        <a:t>6.1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5" marR="6725" marT="67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</a:rPr>
                        <a:t>Imprevistos (gastos no subvencionables con recursos de IBERESCENA)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5" marR="6725" marT="67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1000" b="1" u="none" strike="noStrike">
                          <a:effectLst/>
                        </a:rPr>
                        <a:t>0.00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5" marR="6725" marT="67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</a:rPr>
                        <a:t> 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5" marR="6725" marT="67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</a:rPr>
                        <a:t> 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5" marR="6725" marT="67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 dirty="0">
                          <a:effectLst/>
                        </a:rPr>
                        <a:t> </a:t>
                      </a:r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5" marR="6725" marT="67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559"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</a:rPr>
                        <a:t> 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5" marR="6725" marT="67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000" b="1" u="none" strike="noStrike">
                          <a:effectLst/>
                        </a:rPr>
                        <a:t>GRAN TOTAL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5" marR="6725" marT="67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1000" b="1" u="none" strike="noStrike">
                          <a:effectLst/>
                        </a:rPr>
                        <a:t>0.00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5" marR="6725" marT="67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1000" b="1" u="none" strike="noStrike">
                          <a:effectLst/>
                        </a:rPr>
                        <a:t>0.00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5" marR="6725" marT="67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1000" b="1" u="none" strike="noStrike">
                          <a:effectLst/>
                        </a:rPr>
                        <a:t>0.00</a:t>
                      </a:r>
                      <a:endParaRPr lang="es-PE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5" marR="6725" marT="67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1000" b="1" u="none" strike="noStrike" dirty="0">
                          <a:effectLst/>
                        </a:rPr>
                        <a:t>0.00</a:t>
                      </a:r>
                      <a:endParaRPr lang="es-PE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5" marR="6725" marT="67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84525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8918" y="2244045"/>
            <a:ext cx="8825659" cy="3416300"/>
          </a:xfrm>
        </p:spPr>
        <p:txBody>
          <a:bodyPr/>
          <a:lstStyle/>
          <a:p>
            <a:pPr marL="0" indent="0">
              <a:buNone/>
            </a:pPr>
            <a:r>
              <a:rPr lang="es-PE" sz="2000" b="1" dirty="0">
                <a:solidFill>
                  <a:srgbClr val="7030A0"/>
                </a:solidFill>
              </a:rPr>
              <a:t>6. PRESUPUESTO (</a:t>
            </a:r>
            <a:r>
              <a:rPr lang="es-PE" sz="2000" b="1" dirty="0" smtClean="0">
                <a:solidFill>
                  <a:srgbClr val="7030A0"/>
                </a:solidFill>
              </a:rPr>
              <a:t>EJEMPLO </a:t>
            </a:r>
            <a:r>
              <a:rPr lang="es-PE" sz="2000" b="1" dirty="0">
                <a:solidFill>
                  <a:srgbClr val="7030A0"/>
                </a:solidFill>
              </a:rPr>
              <a:t>DE LO SOLICITADO POR IBERESCENA)</a:t>
            </a:r>
          </a:p>
          <a:p>
            <a:pPr marL="0" indent="0">
              <a:buNone/>
            </a:pPr>
            <a:endParaRPr lang="es-PE" dirty="0"/>
          </a:p>
          <a:p>
            <a:pPr marL="0" indent="0">
              <a:buNone/>
            </a:pPr>
            <a:endParaRPr lang="es-PE" dirty="0"/>
          </a:p>
        </p:txBody>
      </p:sp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768350"/>
              </p:ext>
            </p:extLst>
          </p:nvPr>
        </p:nvGraphicFramePr>
        <p:xfrm>
          <a:off x="458918" y="2680591"/>
          <a:ext cx="11278157" cy="404632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72672"/>
                <a:gridCol w="2853306"/>
                <a:gridCol w="764274"/>
                <a:gridCol w="1624084"/>
                <a:gridCol w="1610436"/>
                <a:gridCol w="1965277"/>
                <a:gridCol w="2088108"/>
              </a:tblGrid>
              <a:tr h="808615">
                <a:tc>
                  <a:txBody>
                    <a:bodyPr/>
                    <a:lstStyle/>
                    <a:p>
                      <a:pPr algn="l" fontAlgn="ctr"/>
                      <a:r>
                        <a:rPr lang="es-PE" sz="1200" b="1" u="none" strike="noStrike" dirty="0">
                          <a:effectLst/>
                        </a:rPr>
                        <a:t> </a:t>
                      </a:r>
                      <a:endParaRPr lang="es-P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6" marR="7626" marT="76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1200" b="1" u="none" strike="noStrike" dirty="0">
                          <a:effectLst/>
                        </a:rPr>
                        <a:t> </a:t>
                      </a:r>
                      <a:endParaRPr lang="es-P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6" marR="7626" marT="76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300" b="1" u="none" strike="noStrike" dirty="0">
                          <a:effectLst/>
                        </a:rPr>
                        <a:t>VALOR</a:t>
                      </a:r>
                      <a:endParaRPr lang="es-PE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6" marR="7626" marT="76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300" b="1" u="none" strike="noStrike" dirty="0">
                          <a:effectLst/>
                        </a:rPr>
                        <a:t>RECURSOS APORTADOS POR EL COPRODUCTOR PRINCIPAL</a:t>
                      </a:r>
                      <a:endParaRPr lang="es-PE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6" marR="7626" marT="76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300" b="1" u="none" strike="noStrike" dirty="0">
                          <a:effectLst/>
                        </a:rPr>
                        <a:t>RECURSOS APORTADOS POR EL COPRODUCTOR 2</a:t>
                      </a:r>
                      <a:endParaRPr lang="es-PE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6" marR="7626" marT="76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300" b="1" u="none" strike="noStrike" dirty="0">
                          <a:effectLst/>
                        </a:rPr>
                        <a:t>RECURSOS SOLICITADOS A IBERESCENA (llenar solamente las casillas solicitadas al Programa)</a:t>
                      </a:r>
                      <a:endParaRPr lang="es-PE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6" marR="7626" marT="76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300" b="1" u="none" strike="noStrike" dirty="0">
                          <a:effectLst/>
                        </a:rPr>
                        <a:t>OTRAS FUENTES DE FINANCIACIÓN (patrocinios, aportaciones en especie, subsidios, etc.)</a:t>
                      </a:r>
                      <a:endParaRPr lang="es-PE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6" marR="7626" marT="76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847">
                <a:tc>
                  <a:txBody>
                    <a:bodyPr/>
                    <a:lstStyle/>
                    <a:p>
                      <a:pPr algn="r" fontAlgn="ctr"/>
                      <a:r>
                        <a:rPr lang="es-PE" sz="1200" b="1" u="none" strike="noStrike">
                          <a:effectLst/>
                        </a:rPr>
                        <a:t>1</a:t>
                      </a:r>
                      <a:endParaRPr lang="es-PE" sz="12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6" marR="7626" marT="76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200" b="1" u="none" strike="noStrike" dirty="0">
                          <a:effectLst/>
                        </a:rPr>
                        <a:t>TÍTULO DE LA COPRODUCCIÓN:  </a:t>
                      </a:r>
                      <a:endParaRPr lang="es-PE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6" marR="7626" marT="76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1200" b="1" u="none" strike="noStrike">
                          <a:effectLst/>
                        </a:rPr>
                        <a:t> </a:t>
                      </a:r>
                      <a:endParaRPr lang="es-PE" sz="12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6" marR="7626" marT="76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1200" b="1" u="none" strike="noStrike">
                          <a:effectLst/>
                        </a:rPr>
                        <a:t> </a:t>
                      </a:r>
                      <a:endParaRPr lang="es-PE" sz="12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6" marR="7626" marT="76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200" b="1" u="none" strike="noStrike">
                          <a:effectLst/>
                        </a:rPr>
                        <a:t> </a:t>
                      </a:r>
                      <a:endParaRPr lang="es-PE" sz="12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6" marR="7626" marT="76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200" b="1" u="none" strike="noStrike">
                          <a:effectLst/>
                        </a:rPr>
                        <a:t> </a:t>
                      </a:r>
                      <a:endParaRPr lang="es-PE" sz="12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6" marR="7626" marT="76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1200" b="1" u="none" strike="noStrike">
                          <a:effectLst/>
                        </a:rPr>
                        <a:t> </a:t>
                      </a:r>
                      <a:endParaRPr lang="es-PE" sz="12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6" marR="7626" marT="76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847">
                <a:tc>
                  <a:txBody>
                    <a:bodyPr/>
                    <a:lstStyle/>
                    <a:p>
                      <a:pPr algn="l" fontAlgn="b"/>
                      <a:r>
                        <a:rPr lang="es-PE" sz="1200" b="1" u="none" strike="noStrike">
                          <a:effectLst/>
                        </a:rPr>
                        <a:t>1.1</a:t>
                      </a:r>
                      <a:endParaRPr lang="es-PE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6" marR="7626" marT="76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200" b="1" u="none" strike="noStrike" dirty="0">
                          <a:effectLst/>
                        </a:rPr>
                        <a:t>Creación o adaptación</a:t>
                      </a:r>
                      <a:endParaRPr lang="es-P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6" marR="7626" marT="76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200" b="1" u="none" strike="noStrike" dirty="0">
                          <a:effectLst/>
                        </a:rPr>
                        <a:t> </a:t>
                      </a:r>
                      <a:endParaRPr lang="es-P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6" marR="7626" marT="76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200" b="1" u="none" strike="noStrike">
                          <a:effectLst/>
                        </a:rPr>
                        <a:t> </a:t>
                      </a:r>
                      <a:endParaRPr lang="es-PE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6" marR="7626" marT="76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200" b="1" u="none" strike="noStrike">
                          <a:effectLst/>
                        </a:rPr>
                        <a:t> </a:t>
                      </a:r>
                      <a:endParaRPr lang="es-PE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6" marR="7626" marT="76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200" b="1" u="none" strike="noStrike" dirty="0">
                          <a:effectLst/>
                        </a:rPr>
                        <a:t> </a:t>
                      </a:r>
                      <a:endParaRPr lang="es-P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6" marR="7626" marT="76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200" b="1" u="none" strike="noStrike">
                          <a:effectLst/>
                        </a:rPr>
                        <a:t> </a:t>
                      </a:r>
                      <a:endParaRPr lang="es-PE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6" marR="7626" marT="76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847">
                <a:tc>
                  <a:txBody>
                    <a:bodyPr/>
                    <a:lstStyle/>
                    <a:p>
                      <a:pPr algn="l" fontAlgn="b"/>
                      <a:r>
                        <a:rPr lang="es-PE" sz="1200" b="1" u="none" strike="noStrike">
                          <a:effectLst/>
                        </a:rPr>
                        <a:t>1.2</a:t>
                      </a:r>
                      <a:endParaRPr lang="es-PE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6" marR="7626" marT="76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200" b="1" u="none" strike="noStrike" dirty="0">
                          <a:effectLst/>
                        </a:rPr>
                        <a:t>Traducción</a:t>
                      </a:r>
                      <a:endParaRPr lang="es-P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6" marR="7626" marT="76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200" b="1" u="none" strike="noStrike" dirty="0">
                          <a:effectLst/>
                        </a:rPr>
                        <a:t> </a:t>
                      </a:r>
                      <a:endParaRPr lang="es-P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6" marR="7626" marT="76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200" b="1" u="none" strike="noStrike" dirty="0">
                          <a:effectLst/>
                        </a:rPr>
                        <a:t> </a:t>
                      </a:r>
                      <a:endParaRPr lang="es-P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6" marR="7626" marT="76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200" b="1" u="none" strike="noStrike">
                          <a:effectLst/>
                        </a:rPr>
                        <a:t> </a:t>
                      </a:r>
                      <a:endParaRPr lang="es-PE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6" marR="7626" marT="76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200" b="1" u="none" strike="noStrike" dirty="0">
                          <a:effectLst/>
                        </a:rPr>
                        <a:t> </a:t>
                      </a:r>
                      <a:endParaRPr lang="es-P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6" marR="7626" marT="76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200" b="1" u="none" strike="noStrike">
                          <a:effectLst/>
                        </a:rPr>
                        <a:t> </a:t>
                      </a:r>
                      <a:endParaRPr lang="es-PE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6" marR="7626" marT="76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847">
                <a:tc>
                  <a:txBody>
                    <a:bodyPr/>
                    <a:lstStyle/>
                    <a:p>
                      <a:pPr algn="l" fontAlgn="b"/>
                      <a:r>
                        <a:rPr lang="es-PE" sz="1200" b="1" u="none" strike="noStrike">
                          <a:effectLst/>
                        </a:rPr>
                        <a:t>1.3</a:t>
                      </a:r>
                      <a:endParaRPr lang="es-PE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6" marR="7626" marT="76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200" b="1" u="none" strike="noStrike">
                          <a:effectLst/>
                        </a:rPr>
                        <a:t>Derechos de autor</a:t>
                      </a:r>
                      <a:endParaRPr lang="es-PE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6" marR="7626" marT="76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200" b="1" u="none" strike="noStrike">
                          <a:effectLst/>
                        </a:rPr>
                        <a:t> </a:t>
                      </a:r>
                      <a:endParaRPr lang="es-PE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6" marR="7626" marT="76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200" b="1" u="none" strike="noStrike" dirty="0">
                          <a:effectLst/>
                        </a:rPr>
                        <a:t> </a:t>
                      </a:r>
                      <a:endParaRPr lang="es-P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6" marR="7626" marT="76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200" b="1" u="none" strike="noStrike">
                          <a:effectLst/>
                        </a:rPr>
                        <a:t> </a:t>
                      </a:r>
                      <a:endParaRPr lang="es-PE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6" marR="7626" marT="76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200" b="1" u="none" strike="noStrike" dirty="0">
                          <a:effectLst/>
                        </a:rPr>
                        <a:t> </a:t>
                      </a:r>
                      <a:endParaRPr lang="es-P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6" marR="7626" marT="76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200" b="1" u="none" strike="noStrike">
                          <a:effectLst/>
                        </a:rPr>
                        <a:t> </a:t>
                      </a:r>
                      <a:endParaRPr lang="es-PE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6" marR="7626" marT="76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847">
                <a:tc>
                  <a:txBody>
                    <a:bodyPr/>
                    <a:lstStyle/>
                    <a:p>
                      <a:pPr algn="l" fontAlgn="b"/>
                      <a:r>
                        <a:rPr lang="es-PE" sz="1200" b="1" u="none" strike="noStrike">
                          <a:effectLst/>
                        </a:rPr>
                        <a:t> </a:t>
                      </a:r>
                      <a:endParaRPr lang="es-PE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6" marR="7626" marT="76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200" b="1" u="none" strike="noStrike">
                          <a:effectLst/>
                        </a:rPr>
                        <a:t>SUBTOTAL 1</a:t>
                      </a:r>
                      <a:endParaRPr lang="es-PE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6" marR="7626" marT="76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1200" b="1" u="none" strike="noStrike">
                          <a:effectLst/>
                        </a:rPr>
                        <a:t>0.00</a:t>
                      </a:r>
                      <a:endParaRPr lang="es-PE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6" marR="7626" marT="76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1200" b="1" u="none" strike="noStrike" dirty="0">
                          <a:effectLst/>
                        </a:rPr>
                        <a:t>0.00</a:t>
                      </a:r>
                      <a:endParaRPr lang="es-P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6" marR="7626" marT="76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1200" b="1" u="none" strike="noStrike" dirty="0">
                          <a:effectLst/>
                        </a:rPr>
                        <a:t>0.00</a:t>
                      </a:r>
                      <a:endParaRPr lang="es-P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6" marR="7626" marT="76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1200" b="1" u="none" strike="noStrike" dirty="0">
                          <a:effectLst/>
                        </a:rPr>
                        <a:t>0.00</a:t>
                      </a:r>
                      <a:endParaRPr lang="es-P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6" marR="7626" marT="76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1200" b="1" u="none" strike="noStrike" dirty="0">
                          <a:effectLst/>
                        </a:rPr>
                        <a:t>0.00</a:t>
                      </a:r>
                      <a:endParaRPr lang="es-P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6" marR="7626" marT="76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847">
                <a:tc>
                  <a:txBody>
                    <a:bodyPr/>
                    <a:lstStyle/>
                    <a:p>
                      <a:pPr algn="r" fontAlgn="ctr"/>
                      <a:r>
                        <a:rPr lang="es-PE" sz="1200" b="1" u="none" strike="noStrike">
                          <a:effectLst/>
                        </a:rPr>
                        <a:t>2</a:t>
                      </a:r>
                      <a:endParaRPr lang="es-PE" sz="12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6" marR="7626" marT="76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200" b="1" u="none" strike="noStrike" dirty="0">
                          <a:effectLst/>
                        </a:rPr>
                        <a:t>MÚSICA</a:t>
                      </a:r>
                      <a:endParaRPr lang="es-PE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6" marR="7626" marT="76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200" b="1" u="none" strike="noStrike">
                          <a:effectLst/>
                        </a:rPr>
                        <a:t> </a:t>
                      </a:r>
                      <a:endParaRPr lang="es-PE" sz="12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6" marR="7626" marT="76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200" b="1" u="none" strike="noStrike">
                          <a:effectLst/>
                        </a:rPr>
                        <a:t> </a:t>
                      </a:r>
                      <a:endParaRPr lang="es-PE" sz="12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6" marR="7626" marT="76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200" b="1" u="none" strike="noStrike" dirty="0">
                          <a:effectLst/>
                        </a:rPr>
                        <a:t> </a:t>
                      </a:r>
                      <a:endParaRPr lang="es-PE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6" marR="7626" marT="76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200" b="1" u="none" strike="noStrike" dirty="0">
                          <a:effectLst/>
                        </a:rPr>
                        <a:t> </a:t>
                      </a:r>
                      <a:endParaRPr lang="es-PE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6" marR="7626" marT="76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200" b="1" u="none" strike="noStrike" dirty="0">
                          <a:effectLst/>
                        </a:rPr>
                        <a:t> </a:t>
                      </a:r>
                      <a:endParaRPr lang="es-PE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6" marR="7626" marT="76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847">
                <a:tc>
                  <a:txBody>
                    <a:bodyPr/>
                    <a:lstStyle/>
                    <a:p>
                      <a:pPr algn="l" fontAlgn="b"/>
                      <a:r>
                        <a:rPr lang="es-PE" sz="1200" b="1" u="none" strike="noStrike">
                          <a:effectLst/>
                        </a:rPr>
                        <a:t>2.1</a:t>
                      </a:r>
                      <a:endParaRPr lang="es-PE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6" marR="7626" marT="76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200" b="1" u="none" strike="noStrike" dirty="0">
                          <a:effectLst/>
                        </a:rPr>
                        <a:t>Composición</a:t>
                      </a:r>
                      <a:endParaRPr lang="es-P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6" marR="7626" marT="76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200" b="1" u="none" strike="noStrike">
                          <a:effectLst/>
                        </a:rPr>
                        <a:t> </a:t>
                      </a:r>
                      <a:endParaRPr lang="es-PE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6" marR="7626" marT="76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200" b="1" u="none" strike="noStrike">
                          <a:effectLst/>
                        </a:rPr>
                        <a:t> </a:t>
                      </a:r>
                      <a:endParaRPr lang="es-PE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6" marR="7626" marT="76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200" b="1" u="none" strike="noStrike" dirty="0">
                          <a:effectLst/>
                        </a:rPr>
                        <a:t> </a:t>
                      </a:r>
                      <a:endParaRPr lang="es-P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6" marR="7626" marT="76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200" b="1" u="none" strike="noStrike" dirty="0">
                          <a:effectLst/>
                        </a:rPr>
                        <a:t> </a:t>
                      </a:r>
                      <a:endParaRPr lang="es-P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6" marR="7626" marT="76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200" b="1" u="none" strike="noStrike" dirty="0">
                          <a:effectLst/>
                        </a:rPr>
                        <a:t> </a:t>
                      </a:r>
                      <a:endParaRPr lang="es-P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6" marR="7626" marT="76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847">
                <a:tc>
                  <a:txBody>
                    <a:bodyPr/>
                    <a:lstStyle/>
                    <a:p>
                      <a:pPr algn="l" fontAlgn="b"/>
                      <a:r>
                        <a:rPr lang="es-PE" sz="1200" b="1" u="none" strike="noStrike">
                          <a:effectLst/>
                        </a:rPr>
                        <a:t>2.2</a:t>
                      </a:r>
                      <a:endParaRPr lang="es-PE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6" marR="7626" marT="76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200" b="1" u="none" strike="noStrike" dirty="0">
                          <a:effectLst/>
                        </a:rPr>
                        <a:t>Arreglos musicales</a:t>
                      </a:r>
                      <a:endParaRPr lang="es-P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6" marR="7626" marT="76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200" b="1" u="none" strike="noStrike">
                          <a:effectLst/>
                        </a:rPr>
                        <a:t> </a:t>
                      </a:r>
                      <a:endParaRPr lang="es-PE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6" marR="7626" marT="76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200" b="1" u="none" strike="noStrike">
                          <a:effectLst/>
                        </a:rPr>
                        <a:t> </a:t>
                      </a:r>
                      <a:endParaRPr lang="es-PE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6" marR="7626" marT="76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200" b="1" u="none" strike="noStrike">
                          <a:effectLst/>
                        </a:rPr>
                        <a:t> </a:t>
                      </a:r>
                      <a:endParaRPr lang="es-PE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6" marR="7626" marT="76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200" b="1" u="none" strike="noStrike" dirty="0">
                          <a:effectLst/>
                        </a:rPr>
                        <a:t> </a:t>
                      </a:r>
                      <a:endParaRPr lang="es-P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6" marR="7626" marT="76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200" b="1" u="none" strike="noStrike" dirty="0">
                          <a:effectLst/>
                        </a:rPr>
                        <a:t> </a:t>
                      </a:r>
                      <a:endParaRPr lang="es-P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6" marR="7626" marT="76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847">
                <a:tc>
                  <a:txBody>
                    <a:bodyPr/>
                    <a:lstStyle/>
                    <a:p>
                      <a:pPr algn="l" fontAlgn="b"/>
                      <a:r>
                        <a:rPr lang="es-PE" sz="1200" b="1" u="none" strike="noStrike">
                          <a:effectLst/>
                        </a:rPr>
                        <a:t>2.3</a:t>
                      </a:r>
                      <a:endParaRPr lang="es-PE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6" marR="7626" marT="76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200" b="1" u="none" strike="noStrike" dirty="0">
                          <a:effectLst/>
                        </a:rPr>
                        <a:t>Grabación banda sonora (Estudio)</a:t>
                      </a:r>
                      <a:endParaRPr lang="es-P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6" marR="7626" marT="76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200" b="1" u="none" strike="noStrike">
                          <a:effectLst/>
                        </a:rPr>
                        <a:t> </a:t>
                      </a:r>
                      <a:endParaRPr lang="es-PE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6" marR="7626" marT="76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200" b="1" u="none" strike="noStrike">
                          <a:effectLst/>
                        </a:rPr>
                        <a:t> </a:t>
                      </a:r>
                      <a:endParaRPr lang="es-PE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6" marR="7626" marT="76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200" b="1" u="none" strike="noStrike">
                          <a:effectLst/>
                        </a:rPr>
                        <a:t> </a:t>
                      </a:r>
                      <a:endParaRPr lang="es-PE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6" marR="7626" marT="76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200" b="1" u="none" strike="noStrike" dirty="0">
                          <a:effectLst/>
                        </a:rPr>
                        <a:t> </a:t>
                      </a:r>
                      <a:endParaRPr lang="es-P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6" marR="7626" marT="76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200" b="1" u="none" strike="noStrike" dirty="0">
                          <a:effectLst/>
                        </a:rPr>
                        <a:t> </a:t>
                      </a:r>
                      <a:endParaRPr lang="es-P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6" marR="7626" marT="76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847">
                <a:tc>
                  <a:txBody>
                    <a:bodyPr/>
                    <a:lstStyle/>
                    <a:p>
                      <a:pPr algn="l" fontAlgn="b"/>
                      <a:r>
                        <a:rPr lang="es-PE" sz="1200" b="1" u="none" strike="noStrike">
                          <a:effectLst/>
                        </a:rPr>
                        <a:t>2.4</a:t>
                      </a:r>
                      <a:endParaRPr lang="es-PE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6" marR="7626" marT="76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200" b="1" u="none" strike="noStrike">
                          <a:effectLst/>
                        </a:rPr>
                        <a:t>Grupo musical (ensayos y funciones)</a:t>
                      </a:r>
                      <a:endParaRPr lang="es-PE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6" marR="7626" marT="76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200" b="1" u="none" strike="noStrike">
                          <a:effectLst/>
                        </a:rPr>
                        <a:t> </a:t>
                      </a:r>
                      <a:endParaRPr lang="es-PE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6" marR="7626" marT="76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200" b="1" u="none" strike="noStrike">
                          <a:effectLst/>
                        </a:rPr>
                        <a:t> </a:t>
                      </a:r>
                      <a:endParaRPr lang="es-PE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6" marR="7626" marT="76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200" b="1" u="none" strike="noStrike">
                          <a:effectLst/>
                        </a:rPr>
                        <a:t> </a:t>
                      </a:r>
                      <a:endParaRPr lang="es-PE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6" marR="7626" marT="76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200" b="1" u="none" strike="noStrike" dirty="0">
                          <a:effectLst/>
                        </a:rPr>
                        <a:t> </a:t>
                      </a:r>
                      <a:endParaRPr lang="es-P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6" marR="7626" marT="76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200" b="1" u="none" strike="noStrike" dirty="0">
                          <a:effectLst/>
                        </a:rPr>
                        <a:t> </a:t>
                      </a:r>
                      <a:endParaRPr lang="es-P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6" marR="7626" marT="76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847">
                <a:tc>
                  <a:txBody>
                    <a:bodyPr/>
                    <a:lstStyle/>
                    <a:p>
                      <a:pPr algn="l" fontAlgn="b"/>
                      <a:r>
                        <a:rPr lang="es-PE" sz="1200" b="1" u="none" strike="noStrike">
                          <a:effectLst/>
                        </a:rPr>
                        <a:t>2.5</a:t>
                      </a:r>
                      <a:endParaRPr lang="es-PE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6" marR="7626" marT="76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200" b="1" u="none" strike="noStrike" dirty="0">
                          <a:effectLst/>
                        </a:rPr>
                        <a:t>Materiales (Cd, DAT, copias, etc.)</a:t>
                      </a:r>
                      <a:endParaRPr lang="es-P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6" marR="7626" marT="76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200" b="1" u="none" strike="noStrike">
                          <a:effectLst/>
                        </a:rPr>
                        <a:t> </a:t>
                      </a:r>
                      <a:endParaRPr lang="es-PE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6" marR="7626" marT="76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200" b="1" u="none" strike="noStrike">
                          <a:effectLst/>
                        </a:rPr>
                        <a:t> </a:t>
                      </a:r>
                      <a:endParaRPr lang="es-PE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6" marR="7626" marT="76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200" b="1" u="none" strike="noStrike">
                          <a:effectLst/>
                        </a:rPr>
                        <a:t> </a:t>
                      </a:r>
                      <a:endParaRPr lang="es-PE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6" marR="7626" marT="76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200" b="1" u="none" strike="noStrike" dirty="0">
                          <a:effectLst/>
                        </a:rPr>
                        <a:t> </a:t>
                      </a:r>
                      <a:endParaRPr lang="es-P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6" marR="7626" marT="76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200" b="1" u="none" strike="noStrike" dirty="0">
                          <a:effectLst/>
                        </a:rPr>
                        <a:t> </a:t>
                      </a:r>
                      <a:endParaRPr lang="es-P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6" marR="7626" marT="76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847">
                <a:tc>
                  <a:txBody>
                    <a:bodyPr/>
                    <a:lstStyle/>
                    <a:p>
                      <a:pPr algn="l" fontAlgn="b"/>
                      <a:r>
                        <a:rPr lang="es-PE" sz="1200" b="1" u="none" strike="noStrike">
                          <a:effectLst/>
                        </a:rPr>
                        <a:t> </a:t>
                      </a:r>
                      <a:endParaRPr lang="es-PE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6" marR="7626" marT="76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200" b="1" u="none" strike="noStrike" dirty="0">
                          <a:effectLst/>
                        </a:rPr>
                        <a:t>SUBTOTAL 2</a:t>
                      </a:r>
                      <a:endParaRPr lang="es-P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6" marR="7626" marT="76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1200" b="1" u="none" strike="noStrike">
                          <a:effectLst/>
                        </a:rPr>
                        <a:t>0.00</a:t>
                      </a:r>
                      <a:endParaRPr lang="es-PE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6" marR="7626" marT="76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1200" b="1" u="none" strike="noStrike">
                          <a:effectLst/>
                        </a:rPr>
                        <a:t>0.00</a:t>
                      </a:r>
                      <a:endParaRPr lang="es-PE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6" marR="7626" marT="76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1200" b="1" u="none" strike="noStrike">
                          <a:effectLst/>
                        </a:rPr>
                        <a:t>0.00</a:t>
                      </a:r>
                      <a:endParaRPr lang="es-PE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6" marR="7626" marT="76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1200" b="1" u="none" strike="noStrike">
                          <a:effectLst/>
                        </a:rPr>
                        <a:t>0.00</a:t>
                      </a:r>
                      <a:endParaRPr lang="es-PE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6" marR="7626" marT="76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1200" b="1" u="none" strike="noStrike" dirty="0">
                          <a:effectLst/>
                        </a:rPr>
                        <a:t>0.00</a:t>
                      </a:r>
                      <a:endParaRPr lang="es-P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6" marR="7626" marT="76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847">
                <a:tc>
                  <a:txBody>
                    <a:bodyPr/>
                    <a:lstStyle/>
                    <a:p>
                      <a:pPr algn="r" fontAlgn="ctr"/>
                      <a:r>
                        <a:rPr lang="es-PE" sz="1200" b="1" u="none" strike="noStrike">
                          <a:effectLst/>
                        </a:rPr>
                        <a:t>3</a:t>
                      </a:r>
                      <a:endParaRPr lang="es-PE" sz="12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6" marR="7626" marT="76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200" b="1" u="none" strike="noStrike" dirty="0">
                          <a:effectLst/>
                        </a:rPr>
                        <a:t>DIRECCIÓN</a:t>
                      </a:r>
                      <a:endParaRPr lang="es-PE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6" marR="7626" marT="76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200" b="1" u="none" strike="noStrike">
                          <a:effectLst/>
                        </a:rPr>
                        <a:t> </a:t>
                      </a:r>
                      <a:endParaRPr lang="es-PE" sz="12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6" marR="7626" marT="76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200" b="1" u="none" strike="noStrike">
                          <a:effectLst/>
                        </a:rPr>
                        <a:t> </a:t>
                      </a:r>
                      <a:endParaRPr lang="es-PE" sz="12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6" marR="7626" marT="76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200" b="1" u="none" strike="noStrike">
                          <a:effectLst/>
                        </a:rPr>
                        <a:t> </a:t>
                      </a:r>
                      <a:endParaRPr lang="es-PE" sz="12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6" marR="7626" marT="76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200" b="1" u="none" strike="noStrike">
                          <a:effectLst/>
                        </a:rPr>
                        <a:t> </a:t>
                      </a:r>
                      <a:endParaRPr lang="es-PE" sz="12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6" marR="7626" marT="76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200" b="1" u="none" strike="noStrike" dirty="0">
                          <a:effectLst/>
                        </a:rPr>
                        <a:t> </a:t>
                      </a:r>
                      <a:endParaRPr lang="es-PE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6" marR="7626" marT="76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847">
                <a:tc>
                  <a:txBody>
                    <a:bodyPr/>
                    <a:lstStyle/>
                    <a:p>
                      <a:pPr algn="l" fontAlgn="b"/>
                      <a:r>
                        <a:rPr lang="es-PE" sz="1200" b="1" u="none" strike="noStrike">
                          <a:effectLst/>
                        </a:rPr>
                        <a:t>3.1</a:t>
                      </a:r>
                      <a:endParaRPr lang="es-PE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6" marR="7626" marT="76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200" b="1" u="none" strike="noStrike" dirty="0">
                          <a:effectLst/>
                        </a:rPr>
                        <a:t>Director</a:t>
                      </a:r>
                      <a:endParaRPr lang="es-P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6" marR="7626" marT="76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200" b="1" u="none" strike="noStrike">
                          <a:effectLst/>
                        </a:rPr>
                        <a:t> </a:t>
                      </a:r>
                      <a:endParaRPr lang="es-PE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6" marR="7626" marT="76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200" b="1" u="none" strike="noStrike">
                          <a:effectLst/>
                        </a:rPr>
                        <a:t> </a:t>
                      </a:r>
                      <a:endParaRPr lang="es-PE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6" marR="7626" marT="76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200" b="1" u="none" strike="noStrike">
                          <a:effectLst/>
                        </a:rPr>
                        <a:t> </a:t>
                      </a:r>
                      <a:endParaRPr lang="es-PE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6" marR="7626" marT="76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200" b="1" u="none" strike="noStrike">
                          <a:effectLst/>
                        </a:rPr>
                        <a:t> </a:t>
                      </a:r>
                      <a:endParaRPr lang="es-PE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6" marR="7626" marT="76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200" b="1" u="none" strike="noStrike" dirty="0">
                          <a:effectLst/>
                        </a:rPr>
                        <a:t> </a:t>
                      </a:r>
                      <a:endParaRPr lang="es-P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6" marR="7626" marT="76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847">
                <a:tc>
                  <a:txBody>
                    <a:bodyPr/>
                    <a:lstStyle/>
                    <a:p>
                      <a:pPr algn="l" fontAlgn="b"/>
                      <a:r>
                        <a:rPr lang="es-PE" sz="1200" b="1" u="none" strike="noStrike">
                          <a:effectLst/>
                        </a:rPr>
                        <a:t>3.2</a:t>
                      </a:r>
                      <a:endParaRPr lang="es-PE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6" marR="7626" marT="76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200" b="1" u="none" strike="noStrike" dirty="0">
                          <a:effectLst/>
                        </a:rPr>
                        <a:t>Asistente de dirección</a:t>
                      </a:r>
                      <a:endParaRPr lang="es-P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6" marR="7626" marT="76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200" b="1" u="none" strike="noStrike">
                          <a:effectLst/>
                        </a:rPr>
                        <a:t> </a:t>
                      </a:r>
                      <a:endParaRPr lang="es-PE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6" marR="7626" marT="76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200" b="1" u="none" strike="noStrike">
                          <a:effectLst/>
                        </a:rPr>
                        <a:t> </a:t>
                      </a:r>
                      <a:endParaRPr lang="es-PE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6" marR="7626" marT="76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200" b="1" u="none" strike="noStrike">
                          <a:effectLst/>
                        </a:rPr>
                        <a:t> </a:t>
                      </a:r>
                      <a:endParaRPr lang="es-PE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6" marR="7626" marT="76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200" b="1" u="none" strike="noStrike">
                          <a:effectLst/>
                        </a:rPr>
                        <a:t> </a:t>
                      </a:r>
                      <a:endParaRPr lang="es-PE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6" marR="7626" marT="76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200" b="1" u="none" strike="noStrike" dirty="0">
                          <a:effectLst/>
                        </a:rPr>
                        <a:t> </a:t>
                      </a:r>
                      <a:endParaRPr lang="es-P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6" marR="7626" marT="76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847">
                <a:tc>
                  <a:txBody>
                    <a:bodyPr/>
                    <a:lstStyle/>
                    <a:p>
                      <a:pPr algn="l" fontAlgn="b"/>
                      <a:r>
                        <a:rPr lang="es-PE" sz="1200" b="1" u="none" strike="noStrike">
                          <a:effectLst/>
                        </a:rPr>
                        <a:t>3.3</a:t>
                      </a:r>
                      <a:endParaRPr lang="es-PE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6" marR="7626" marT="76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200" b="1" u="none" strike="noStrike" dirty="0">
                          <a:effectLst/>
                        </a:rPr>
                        <a:t>Coreógrafo</a:t>
                      </a:r>
                      <a:endParaRPr lang="es-P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6" marR="7626" marT="76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200" b="1" u="none" strike="noStrike">
                          <a:effectLst/>
                        </a:rPr>
                        <a:t> </a:t>
                      </a:r>
                      <a:endParaRPr lang="es-PE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6" marR="7626" marT="76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200" b="1" u="none" strike="noStrike">
                          <a:effectLst/>
                        </a:rPr>
                        <a:t> </a:t>
                      </a:r>
                      <a:endParaRPr lang="es-PE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6" marR="7626" marT="76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200" b="1" u="none" strike="noStrike">
                          <a:effectLst/>
                        </a:rPr>
                        <a:t> </a:t>
                      </a:r>
                      <a:endParaRPr lang="es-PE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6" marR="7626" marT="76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200" b="1" u="none" strike="noStrike">
                          <a:effectLst/>
                        </a:rPr>
                        <a:t> </a:t>
                      </a:r>
                      <a:endParaRPr lang="es-PE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6" marR="7626" marT="76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200" b="1" u="none" strike="noStrike" dirty="0">
                          <a:effectLst/>
                        </a:rPr>
                        <a:t> </a:t>
                      </a:r>
                      <a:endParaRPr lang="es-P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6" marR="7626" marT="76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253900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 smtClean="0"/>
              <a:t>¿QUIÉNES SE INSCRIBIERON AL TALLER?</a:t>
            </a:r>
            <a:endParaRPr lang="es-PE" dirty="0"/>
          </a:p>
        </p:txBody>
      </p:sp>
      <p:graphicFrame>
        <p:nvGraphicFramePr>
          <p:cNvPr id="4" name="2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74092927"/>
              </p:ext>
            </p:extLst>
          </p:nvPr>
        </p:nvGraphicFramePr>
        <p:xfrm>
          <a:off x="3214337" y="2115404"/>
          <a:ext cx="7157961" cy="45856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92979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6978" y="2269803"/>
            <a:ext cx="10037364" cy="3416300"/>
          </a:xfrm>
        </p:spPr>
        <p:txBody>
          <a:bodyPr/>
          <a:lstStyle/>
          <a:p>
            <a:pPr marL="0" indent="0">
              <a:buNone/>
            </a:pPr>
            <a:r>
              <a:rPr lang="es-PE" sz="2300" b="1" dirty="0">
                <a:solidFill>
                  <a:srgbClr val="7030A0"/>
                </a:solidFill>
              </a:rPr>
              <a:t>6. PRESUPUESTO (</a:t>
            </a:r>
            <a:r>
              <a:rPr lang="es-PE" sz="2300" b="1" dirty="0" smtClean="0">
                <a:solidFill>
                  <a:srgbClr val="7030A0"/>
                </a:solidFill>
              </a:rPr>
              <a:t>EJEMPLO </a:t>
            </a:r>
            <a:r>
              <a:rPr lang="es-PE" sz="2300" b="1" dirty="0">
                <a:solidFill>
                  <a:srgbClr val="7030A0"/>
                </a:solidFill>
              </a:rPr>
              <a:t>DE LO SOLICITADO POR IBERESCENA)</a:t>
            </a:r>
          </a:p>
          <a:p>
            <a:pPr marL="0" indent="0">
              <a:buNone/>
            </a:pPr>
            <a:endParaRPr lang="es-PE" dirty="0"/>
          </a:p>
          <a:p>
            <a:pPr marL="0" indent="0">
              <a:buNone/>
            </a:pPr>
            <a:endParaRPr lang="es-PE" dirty="0"/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3844641"/>
              </p:ext>
            </p:extLst>
          </p:nvPr>
        </p:nvGraphicFramePr>
        <p:xfrm>
          <a:off x="458918" y="2861300"/>
          <a:ext cx="10922830" cy="379433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2435"/>
                <a:gridCol w="3293678"/>
                <a:gridCol w="961658"/>
                <a:gridCol w="1859205"/>
                <a:gridCol w="961658"/>
                <a:gridCol w="1298238"/>
                <a:gridCol w="2295958"/>
              </a:tblGrid>
              <a:tr h="694615">
                <a:tc>
                  <a:txBody>
                    <a:bodyPr/>
                    <a:lstStyle/>
                    <a:p>
                      <a:pPr algn="l" fontAlgn="b"/>
                      <a:r>
                        <a:rPr lang="es-PE" sz="1600" b="1" u="none" strike="noStrike" dirty="0">
                          <a:effectLst/>
                        </a:rPr>
                        <a:t> </a:t>
                      </a:r>
                      <a:endParaRPr lang="es-P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b="1" u="none" strike="noStrike" dirty="0">
                          <a:effectLst/>
                        </a:rPr>
                        <a:t>CONCEPTO</a:t>
                      </a:r>
                      <a:endParaRPr lang="es-P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b="1" u="none" strike="noStrike" dirty="0">
                          <a:effectLst/>
                        </a:rPr>
                        <a:t>VALOR</a:t>
                      </a:r>
                      <a:endParaRPr lang="es-P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b="1" u="none" strike="noStrike" dirty="0">
                          <a:effectLst/>
                        </a:rPr>
                        <a:t>APORTE DE LA ENTIDAD QUE INVITA</a:t>
                      </a:r>
                      <a:endParaRPr lang="es-P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b="1" u="none" strike="noStrike">
                          <a:effectLst/>
                        </a:rPr>
                        <a:t>APORTE DEL CREADOR</a:t>
                      </a:r>
                      <a:endParaRPr lang="es-PE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b="1" u="none" strike="noStrike" dirty="0">
                          <a:effectLst/>
                        </a:rPr>
                        <a:t>OTROS APORTES</a:t>
                      </a:r>
                      <a:endParaRPr lang="es-P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E" sz="1600" b="1" u="none" strike="noStrike" dirty="0">
                          <a:effectLst/>
                        </a:rPr>
                        <a:t>Ayuda solicitada a Iberescena (llenar solamente las casillas solicitadas al Programa)</a:t>
                      </a:r>
                      <a:endParaRPr lang="es-P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4590">
                <a:tc>
                  <a:txBody>
                    <a:bodyPr/>
                    <a:lstStyle/>
                    <a:p>
                      <a:pPr algn="r" fontAlgn="b"/>
                      <a:r>
                        <a:rPr lang="es-PE" sz="1600" b="1" u="none" strike="noStrike">
                          <a:effectLst/>
                        </a:rPr>
                        <a:t>1</a:t>
                      </a:r>
                      <a:endParaRPr lang="es-PE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1" u="none" strike="noStrike">
                          <a:effectLst/>
                        </a:rPr>
                        <a:t>Transportes aéreos, terrestres o marítimos</a:t>
                      </a:r>
                      <a:endParaRPr lang="pt-BR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600" b="1" u="none" strike="noStrike">
                          <a:effectLst/>
                        </a:rPr>
                        <a:t> </a:t>
                      </a:r>
                      <a:endParaRPr lang="es-PE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600" b="1" u="none" strike="noStrike">
                          <a:effectLst/>
                        </a:rPr>
                        <a:t> </a:t>
                      </a:r>
                      <a:endParaRPr lang="es-PE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600" b="1" u="none" strike="noStrike" dirty="0">
                          <a:effectLst/>
                        </a:rPr>
                        <a:t> </a:t>
                      </a:r>
                      <a:endParaRPr lang="es-P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600" b="1" u="none" strike="noStrike" dirty="0">
                          <a:effectLst/>
                        </a:rPr>
                        <a:t> </a:t>
                      </a:r>
                      <a:endParaRPr lang="es-P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600" b="1" u="none" strike="noStrike" dirty="0">
                          <a:effectLst/>
                        </a:rPr>
                        <a:t> </a:t>
                      </a:r>
                      <a:endParaRPr lang="es-P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503">
                <a:tc>
                  <a:txBody>
                    <a:bodyPr/>
                    <a:lstStyle/>
                    <a:p>
                      <a:pPr algn="r" fontAlgn="b"/>
                      <a:r>
                        <a:rPr lang="es-PE" sz="1600" b="1" u="none" strike="noStrike">
                          <a:effectLst/>
                        </a:rPr>
                        <a:t>2</a:t>
                      </a:r>
                      <a:endParaRPr lang="es-PE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600" b="1" u="none" strike="noStrike">
                          <a:effectLst/>
                        </a:rPr>
                        <a:t>Transportes internos</a:t>
                      </a:r>
                      <a:endParaRPr lang="es-PE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600" b="1" u="none" strike="noStrike">
                          <a:effectLst/>
                        </a:rPr>
                        <a:t> </a:t>
                      </a:r>
                      <a:endParaRPr lang="es-PE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600" b="1" u="none" strike="noStrike">
                          <a:effectLst/>
                        </a:rPr>
                        <a:t> </a:t>
                      </a:r>
                      <a:endParaRPr lang="es-PE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600" b="1" u="none" strike="noStrike">
                          <a:effectLst/>
                        </a:rPr>
                        <a:t> </a:t>
                      </a:r>
                      <a:endParaRPr lang="es-PE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600" b="1" u="none" strike="noStrike">
                          <a:effectLst/>
                        </a:rPr>
                        <a:t> </a:t>
                      </a:r>
                      <a:endParaRPr lang="es-PE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600" b="1" u="none" strike="noStrike" dirty="0">
                          <a:effectLst/>
                        </a:rPr>
                        <a:t> </a:t>
                      </a:r>
                      <a:endParaRPr lang="es-P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503">
                <a:tc>
                  <a:txBody>
                    <a:bodyPr/>
                    <a:lstStyle/>
                    <a:p>
                      <a:pPr algn="r" fontAlgn="b"/>
                      <a:r>
                        <a:rPr lang="es-PE" sz="1600" b="1" u="none" strike="noStrike">
                          <a:effectLst/>
                        </a:rPr>
                        <a:t>3</a:t>
                      </a:r>
                      <a:endParaRPr lang="es-PE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600" b="1" u="none" strike="noStrike">
                          <a:effectLst/>
                        </a:rPr>
                        <a:t>Alojamiento</a:t>
                      </a:r>
                      <a:endParaRPr lang="es-PE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600" b="1" u="none" strike="noStrike">
                          <a:effectLst/>
                        </a:rPr>
                        <a:t> </a:t>
                      </a:r>
                      <a:endParaRPr lang="es-PE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600" b="1" u="none" strike="noStrike">
                          <a:effectLst/>
                        </a:rPr>
                        <a:t> </a:t>
                      </a:r>
                      <a:endParaRPr lang="es-PE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600" b="1" u="none" strike="noStrike">
                          <a:effectLst/>
                        </a:rPr>
                        <a:t> </a:t>
                      </a:r>
                      <a:endParaRPr lang="es-PE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600" b="1" u="none" strike="noStrike">
                          <a:effectLst/>
                        </a:rPr>
                        <a:t> </a:t>
                      </a:r>
                      <a:endParaRPr lang="es-PE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600" b="1" u="none" strike="noStrike" dirty="0">
                          <a:effectLst/>
                        </a:rPr>
                        <a:t> </a:t>
                      </a:r>
                      <a:endParaRPr lang="es-P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503">
                <a:tc>
                  <a:txBody>
                    <a:bodyPr/>
                    <a:lstStyle/>
                    <a:p>
                      <a:pPr algn="r" fontAlgn="b"/>
                      <a:r>
                        <a:rPr lang="es-PE" sz="1600" b="1" u="none" strike="noStrike">
                          <a:effectLst/>
                        </a:rPr>
                        <a:t>4</a:t>
                      </a:r>
                      <a:endParaRPr lang="es-PE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600" b="1" u="none" strike="noStrike">
                          <a:effectLst/>
                        </a:rPr>
                        <a:t>Alimentación</a:t>
                      </a:r>
                      <a:endParaRPr lang="es-PE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600" b="1" u="none" strike="noStrike">
                          <a:effectLst/>
                        </a:rPr>
                        <a:t> </a:t>
                      </a:r>
                      <a:endParaRPr lang="es-PE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600" b="1" u="none" strike="noStrike">
                          <a:effectLst/>
                        </a:rPr>
                        <a:t> </a:t>
                      </a:r>
                      <a:endParaRPr lang="es-PE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600" b="1" u="none" strike="noStrike">
                          <a:effectLst/>
                        </a:rPr>
                        <a:t> </a:t>
                      </a:r>
                      <a:endParaRPr lang="es-PE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600" b="1" u="none" strike="noStrike">
                          <a:effectLst/>
                        </a:rPr>
                        <a:t> </a:t>
                      </a:r>
                      <a:endParaRPr lang="es-PE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600" b="1" u="none" strike="noStrike" dirty="0">
                          <a:effectLst/>
                        </a:rPr>
                        <a:t> </a:t>
                      </a:r>
                      <a:endParaRPr lang="es-P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503">
                <a:tc>
                  <a:txBody>
                    <a:bodyPr/>
                    <a:lstStyle/>
                    <a:p>
                      <a:pPr algn="r" fontAlgn="b"/>
                      <a:r>
                        <a:rPr lang="es-PE" sz="1600" b="1" u="none" strike="noStrike">
                          <a:effectLst/>
                        </a:rPr>
                        <a:t>5</a:t>
                      </a:r>
                      <a:endParaRPr lang="es-PE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600" b="1" u="none" strike="noStrike">
                          <a:effectLst/>
                        </a:rPr>
                        <a:t>Seguro médico</a:t>
                      </a:r>
                      <a:endParaRPr lang="es-PE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600" b="1" u="none" strike="noStrike">
                          <a:effectLst/>
                        </a:rPr>
                        <a:t> </a:t>
                      </a:r>
                      <a:endParaRPr lang="es-PE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600" b="1" u="none" strike="noStrike">
                          <a:effectLst/>
                        </a:rPr>
                        <a:t> </a:t>
                      </a:r>
                      <a:endParaRPr lang="es-PE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600" b="1" u="none" strike="noStrike">
                          <a:effectLst/>
                        </a:rPr>
                        <a:t> </a:t>
                      </a:r>
                      <a:endParaRPr lang="es-PE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600" b="1" u="none" strike="noStrike">
                          <a:effectLst/>
                        </a:rPr>
                        <a:t> </a:t>
                      </a:r>
                      <a:endParaRPr lang="es-PE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600" b="1" u="none" strike="noStrike" dirty="0">
                          <a:effectLst/>
                        </a:rPr>
                        <a:t> </a:t>
                      </a:r>
                      <a:endParaRPr lang="es-P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503">
                <a:tc>
                  <a:txBody>
                    <a:bodyPr/>
                    <a:lstStyle/>
                    <a:p>
                      <a:pPr algn="r" fontAlgn="b"/>
                      <a:r>
                        <a:rPr lang="es-PE" sz="1600" b="1" u="none" strike="noStrike">
                          <a:effectLst/>
                        </a:rPr>
                        <a:t>6</a:t>
                      </a:r>
                      <a:endParaRPr lang="es-PE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600" b="1" u="none" strike="noStrike">
                          <a:effectLst/>
                        </a:rPr>
                        <a:t>Visas</a:t>
                      </a:r>
                      <a:endParaRPr lang="es-PE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600" b="1" u="none" strike="noStrike">
                          <a:effectLst/>
                        </a:rPr>
                        <a:t> </a:t>
                      </a:r>
                      <a:endParaRPr lang="es-PE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600" b="1" u="none" strike="noStrike">
                          <a:effectLst/>
                        </a:rPr>
                        <a:t> </a:t>
                      </a:r>
                      <a:endParaRPr lang="es-PE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600" b="1" u="none" strike="noStrike">
                          <a:effectLst/>
                        </a:rPr>
                        <a:t> </a:t>
                      </a:r>
                      <a:endParaRPr lang="es-PE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600" b="1" u="none" strike="noStrike">
                          <a:effectLst/>
                        </a:rPr>
                        <a:t> </a:t>
                      </a:r>
                      <a:endParaRPr lang="es-PE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600" b="1" u="none" strike="noStrike" dirty="0">
                          <a:effectLst/>
                        </a:rPr>
                        <a:t> </a:t>
                      </a:r>
                      <a:endParaRPr lang="es-P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503">
                <a:tc>
                  <a:txBody>
                    <a:bodyPr/>
                    <a:lstStyle/>
                    <a:p>
                      <a:pPr algn="l" fontAlgn="b"/>
                      <a:r>
                        <a:rPr lang="es-PE" sz="1600" b="1" u="none" strike="noStrike">
                          <a:effectLst/>
                        </a:rPr>
                        <a:t> </a:t>
                      </a:r>
                      <a:endParaRPr lang="es-PE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600" b="1" u="none" strike="noStrike">
                          <a:effectLst/>
                        </a:rPr>
                        <a:t>GRAN TOTAL</a:t>
                      </a:r>
                      <a:endParaRPr lang="es-PE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1600" b="1" u="none" strike="noStrike">
                          <a:effectLst/>
                        </a:rPr>
                        <a:t>0.00</a:t>
                      </a:r>
                      <a:endParaRPr lang="es-PE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1600" b="1" u="none" strike="noStrike">
                          <a:effectLst/>
                        </a:rPr>
                        <a:t>0.00</a:t>
                      </a:r>
                      <a:endParaRPr lang="es-PE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1600" b="1" u="none" strike="noStrike">
                          <a:effectLst/>
                        </a:rPr>
                        <a:t>0.00</a:t>
                      </a:r>
                      <a:endParaRPr lang="es-PE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1600" b="1" u="none" strike="noStrike">
                          <a:effectLst/>
                        </a:rPr>
                        <a:t>0.00</a:t>
                      </a:r>
                      <a:endParaRPr lang="es-PE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E" sz="1600" b="1" u="none" strike="noStrike" dirty="0">
                          <a:effectLst/>
                        </a:rPr>
                        <a:t>0.00</a:t>
                      </a:r>
                      <a:endParaRPr lang="es-P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20834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40805" y="2467022"/>
            <a:ext cx="11059792" cy="427497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s-PE" sz="2800" b="1" dirty="0" smtClean="0">
                <a:solidFill>
                  <a:srgbClr val="7030A0"/>
                </a:solidFill>
              </a:rPr>
              <a:t>7. Evaluación </a:t>
            </a:r>
            <a:r>
              <a:rPr lang="es-PE" sz="2800" b="1" dirty="0">
                <a:solidFill>
                  <a:srgbClr val="7030A0"/>
                </a:solidFill>
              </a:rPr>
              <a:t>- Impacto </a:t>
            </a:r>
            <a:r>
              <a:rPr lang="es-PE" sz="2800" b="1" dirty="0" smtClean="0">
                <a:solidFill>
                  <a:srgbClr val="7030A0"/>
                </a:solidFill>
              </a:rPr>
              <a:t>esperado</a:t>
            </a:r>
          </a:p>
          <a:p>
            <a:pPr marL="0" indent="0">
              <a:buNone/>
            </a:pPr>
            <a:endParaRPr lang="es-PE" sz="2200" b="1" dirty="0" smtClean="0">
              <a:solidFill>
                <a:srgbClr val="7030A0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s-PE" sz="2200" b="1" dirty="0" smtClean="0">
                <a:solidFill>
                  <a:schemeClr val="tx1"/>
                </a:solidFill>
              </a:rPr>
              <a:t>Número de espectadores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PE" sz="2200" b="1" dirty="0" smtClean="0">
                <a:solidFill>
                  <a:schemeClr val="tx1"/>
                </a:solidFill>
              </a:rPr>
              <a:t>Número de aliados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PE" sz="2200" b="1" dirty="0" smtClean="0">
                <a:solidFill>
                  <a:schemeClr val="tx1"/>
                </a:solidFill>
              </a:rPr>
              <a:t>Número de funciones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PE" sz="2200" b="1" dirty="0" smtClean="0">
                <a:solidFill>
                  <a:schemeClr val="tx1"/>
                </a:solidFill>
              </a:rPr>
              <a:t>Número de grupos nacionales y extranjeros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PE" sz="2200" b="1" dirty="0" smtClean="0">
                <a:solidFill>
                  <a:schemeClr val="tx1"/>
                </a:solidFill>
              </a:rPr>
              <a:t>Números de asistentes a actividades pedagógicas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PE" sz="2200" b="1" dirty="0" smtClean="0">
                <a:solidFill>
                  <a:schemeClr val="tx1"/>
                </a:solidFill>
              </a:rPr>
              <a:t>Encuestas de satisfacción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PE" sz="2200" b="1" dirty="0" smtClean="0">
                <a:solidFill>
                  <a:schemeClr val="tx1"/>
                </a:solidFill>
              </a:rPr>
              <a:t>Entrevistas: público, especialistas, periodistas, etc.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PE" sz="2200" b="1" dirty="0" smtClean="0">
                <a:solidFill>
                  <a:schemeClr val="tx1"/>
                </a:solidFill>
              </a:rPr>
              <a:t>Videos memoria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PE" sz="2200" b="1" dirty="0" smtClean="0">
                <a:solidFill>
                  <a:schemeClr val="tx1"/>
                </a:solidFill>
              </a:rPr>
              <a:t>Prensa</a:t>
            </a:r>
            <a:endParaRPr lang="es-PE" sz="2200" b="1" dirty="0">
              <a:solidFill>
                <a:schemeClr val="tx1"/>
              </a:solidFill>
            </a:endParaRPr>
          </a:p>
          <a:p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499134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PE" sz="2800" b="1" dirty="0" smtClean="0">
                <a:solidFill>
                  <a:srgbClr val="7030A0"/>
                </a:solidFill>
              </a:rPr>
              <a:t>8. Anexos:</a:t>
            </a:r>
          </a:p>
          <a:p>
            <a:pPr marL="0" indent="0">
              <a:buNone/>
            </a:pPr>
            <a:endParaRPr lang="es-PE" sz="2400" b="1" dirty="0">
              <a:solidFill>
                <a:srgbClr val="7030A0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s-PE" sz="2400" b="1" dirty="0" smtClean="0">
                <a:solidFill>
                  <a:schemeClr val="tx1"/>
                </a:solidFill>
              </a:rPr>
              <a:t>Dossier </a:t>
            </a:r>
            <a:r>
              <a:rPr lang="es-PE" sz="2400" b="1" dirty="0">
                <a:solidFill>
                  <a:schemeClr val="tx1"/>
                </a:solidFill>
              </a:rPr>
              <a:t>de </a:t>
            </a:r>
            <a:r>
              <a:rPr lang="es-PE" sz="2400" b="1" dirty="0" smtClean="0">
                <a:solidFill>
                  <a:schemeClr val="tx1"/>
                </a:solidFill>
              </a:rPr>
              <a:t>prensa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PE" sz="2400" b="1" dirty="0" smtClean="0">
                <a:solidFill>
                  <a:schemeClr val="tx1"/>
                </a:solidFill>
              </a:rPr>
              <a:t>Cartas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PE" sz="2400" b="1" dirty="0" smtClean="0">
                <a:solidFill>
                  <a:schemeClr val="tx1"/>
                </a:solidFill>
              </a:rPr>
              <a:t>CVs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PE" sz="2400" b="1" dirty="0" smtClean="0">
                <a:solidFill>
                  <a:schemeClr val="tx1"/>
                </a:solidFill>
              </a:rPr>
              <a:t>Planta de luces.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PE" sz="2400" b="1" dirty="0" smtClean="0">
                <a:solidFill>
                  <a:schemeClr val="tx1"/>
                </a:solidFill>
              </a:rPr>
              <a:t>Listado de pasaportes</a:t>
            </a:r>
          </a:p>
          <a:p>
            <a:pPr>
              <a:buFont typeface="Arial" panose="020B0604020202020204" pitchFamily="34" charset="0"/>
              <a:buChar char="•"/>
            </a:pPr>
            <a:endParaRPr lang="es-PE" b="1" dirty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1284684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 smtClean="0"/>
              <a:t>CONSEJOS</a:t>
            </a:r>
            <a:endParaRPr lang="es-PE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64024" y="2603499"/>
            <a:ext cx="11259403" cy="3974721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s-PE" sz="2200" b="1" dirty="0" smtClean="0">
                <a:solidFill>
                  <a:schemeClr val="tx1"/>
                </a:solidFill>
              </a:rPr>
              <a:t>Poner páginas, foliar, respetar la indicación.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PE" sz="2200" b="1" dirty="0" smtClean="0">
                <a:solidFill>
                  <a:schemeClr val="tx1"/>
                </a:solidFill>
              </a:rPr>
              <a:t>Incluir índice.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PE" sz="2200" b="1" dirty="0" smtClean="0">
                <a:solidFill>
                  <a:schemeClr val="tx1"/>
                </a:solidFill>
              </a:rPr>
              <a:t>Pensar en que cómo los leen, los evalúan: letra grande, ordenado, títulos legibles, cuadros, explicaciones, pies de página, información precisa y no demás.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PE" sz="2200" b="1" dirty="0" smtClean="0">
                <a:solidFill>
                  <a:schemeClr val="tx1"/>
                </a:solidFill>
              </a:rPr>
              <a:t>No exagerar.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PE" sz="2200" b="1" dirty="0" smtClean="0">
                <a:solidFill>
                  <a:schemeClr val="tx1"/>
                </a:solidFill>
              </a:rPr>
              <a:t>Colocar enlaces.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PE" sz="2200" b="1" dirty="0" smtClean="0">
                <a:solidFill>
                  <a:schemeClr val="tx1"/>
                </a:solidFill>
              </a:rPr>
              <a:t>No presentarse a última hora.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PE" sz="2200" b="1" dirty="0" smtClean="0">
                <a:solidFill>
                  <a:schemeClr val="tx1"/>
                </a:solidFill>
              </a:rPr>
              <a:t>Tener una carpeta especial.</a:t>
            </a:r>
            <a:endParaRPr lang="es-PE" sz="2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90989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4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52493841"/>
              </p:ext>
            </p:extLst>
          </p:nvPr>
        </p:nvGraphicFramePr>
        <p:xfrm>
          <a:off x="3475701" y="2194216"/>
          <a:ext cx="6944206" cy="50390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ítulo 1"/>
          <p:cNvSpPr txBox="1">
            <a:spLocks/>
          </p:cNvSpPr>
          <p:nvPr/>
        </p:nvSpPr>
        <p:spPr bwMode="gray">
          <a:xfrm>
            <a:off x="1307354" y="11260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b="0" i="0" kern="12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s-PE" dirty="0"/>
              <a:t>¿QUIÉNES SE INSCRIBIERON AL TALLER?</a:t>
            </a:r>
          </a:p>
        </p:txBody>
      </p:sp>
    </p:spTree>
    <p:extLst>
      <p:ext uri="{BB962C8B-B14F-4D97-AF65-F5344CB8AC3E}">
        <p14:creationId xmlns:p14="http://schemas.microsoft.com/office/powerpoint/2010/main" val="3693691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91314" y="973668"/>
            <a:ext cx="9161024" cy="706964"/>
          </a:xfrm>
        </p:spPr>
        <p:txBody>
          <a:bodyPr/>
          <a:lstStyle/>
          <a:p>
            <a:r>
              <a:rPr lang="es-PE" dirty="0" smtClean="0"/>
              <a:t>¿QUIÉNES </a:t>
            </a:r>
            <a:r>
              <a:rPr lang="es-PE" dirty="0"/>
              <a:t>SE INSCRIBIERON AL TALLER?</a:t>
            </a:r>
          </a:p>
        </p:txBody>
      </p:sp>
      <p:graphicFrame>
        <p:nvGraphicFramePr>
          <p:cNvPr id="5" name="3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24814270"/>
              </p:ext>
            </p:extLst>
          </p:nvPr>
        </p:nvGraphicFramePr>
        <p:xfrm>
          <a:off x="3250441" y="2524836"/>
          <a:ext cx="6971732" cy="45174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5820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s-PE" sz="2800" dirty="0"/>
              <a:t>Reseña general de oportunidades de financiamiento y apoyos institucionales, desde el Ministerio de Cultura.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34851" y="2603499"/>
            <a:ext cx="11513712" cy="425450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PE" sz="2600" b="1" dirty="0">
                <a:solidFill>
                  <a:srgbClr val="7030A0"/>
                </a:solidFill>
              </a:rPr>
              <a:t>Estímulos económicos a las artes escénicas, visuales y música</a:t>
            </a:r>
            <a:r>
              <a:rPr lang="es-PE" sz="2600" b="1" dirty="0" smtClean="0">
                <a:solidFill>
                  <a:srgbClr val="7030A0"/>
                </a:solidFill>
              </a:rPr>
              <a:t>:</a:t>
            </a:r>
          </a:p>
          <a:p>
            <a:pPr marL="0" indent="0">
              <a:buNone/>
            </a:pPr>
            <a:endParaRPr lang="es-PE" sz="26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es-ES" sz="2000" dirty="0">
                <a:solidFill>
                  <a:schemeClr val="tx1"/>
                </a:solidFill>
              </a:rPr>
              <a:t>La Quincuagésima Disposición Complementaria Final de la </a:t>
            </a:r>
            <a:r>
              <a:rPr lang="es-ES" sz="2000" b="1" dirty="0">
                <a:solidFill>
                  <a:schemeClr val="tx1"/>
                </a:solidFill>
              </a:rPr>
              <a:t>Ley de presupuesto del Sector Público para el Año Fiscal 2018</a:t>
            </a:r>
            <a:r>
              <a:rPr lang="es-ES" sz="2000" dirty="0">
                <a:solidFill>
                  <a:schemeClr val="tx1"/>
                </a:solidFill>
              </a:rPr>
              <a:t>, </a:t>
            </a:r>
            <a:r>
              <a:rPr lang="es-ES" sz="2000" b="1" dirty="0">
                <a:solidFill>
                  <a:schemeClr val="tx1"/>
                </a:solidFill>
              </a:rPr>
              <a:t>autoriza</a:t>
            </a:r>
            <a:r>
              <a:rPr lang="es-ES" sz="2000" dirty="0">
                <a:solidFill>
                  <a:schemeClr val="tx1"/>
                </a:solidFill>
              </a:rPr>
              <a:t> al Ministerio de Cultura a </a:t>
            </a:r>
            <a:r>
              <a:rPr lang="es-ES" sz="2000" b="1" dirty="0">
                <a:solidFill>
                  <a:schemeClr val="tx1"/>
                </a:solidFill>
              </a:rPr>
              <a:t>otorgar estímulos económicos a personas naturales y jurídicas que participan en las industrias culturales y </a:t>
            </a:r>
            <a:r>
              <a:rPr lang="es-ES" sz="2000" b="1" dirty="0" smtClean="0">
                <a:solidFill>
                  <a:schemeClr val="tx1"/>
                </a:solidFill>
              </a:rPr>
              <a:t>artes</a:t>
            </a:r>
            <a:r>
              <a:rPr lang="es-ES" sz="2000" dirty="0" smtClean="0">
                <a:solidFill>
                  <a:schemeClr val="tx1"/>
                </a:solidFill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sz="2000" dirty="0" smtClean="0">
                <a:solidFill>
                  <a:schemeClr val="tx1"/>
                </a:solidFill>
              </a:rPr>
              <a:t>El </a:t>
            </a:r>
            <a:r>
              <a:rPr lang="es-PE" sz="2000" dirty="0">
                <a:solidFill>
                  <a:schemeClr val="tx1"/>
                </a:solidFill>
              </a:rPr>
              <a:t>Presupuesto destinado para estímulos económicos a Proyectos de las Artes Escénicas, Visuales y Música es de </a:t>
            </a:r>
            <a:r>
              <a:rPr lang="es-PE" sz="2000" b="1" dirty="0">
                <a:solidFill>
                  <a:schemeClr val="tx1"/>
                </a:solidFill>
              </a:rPr>
              <a:t>2’ 431,000 </a:t>
            </a:r>
            <a:r>
              <a:rPr lang="es-PE" sz="2000" b="1" dirty="0" smtClean="0">
                <a:solidFill>
                  <a:schemeClr val="tx1"/>
                </a:solidFill>
              </a:rPr>
              <a:t>Soles.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PE" sz="2000" dirty="0" smtClean="0">
                <a:solidFill>
                  <a:schemeClr val="tx1"/>
                </a:solidFill>
              </a:rPr>
              <a:t>Por </a:t>
            </a:r>
            <a:r>
              <a:rPr lang="es-PE" sz="2000" dirty="0">
                <a:solidFill>
                  <a:schemeClr val="tx1"/>
                </a:solidFill>
              </a:rPr>
              <a:t>primera vez se concreta un presupuesto en esta </a:t>
            </a:r>
            <a:r>
              <a:rPr lang="es-PE" sz="2000" dirty="0" smtClean="0">
                <a:solidFill>
                  <a:schemeClr val="tx1"/>
                </a:solidFill>
              </a:rPr>
              <a:t>orientación.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PE" sz="2000" dirty="0" smtClean="0">
                <a:solidFill>
                  <a:schemeClr val="tx1"/>
                </a:solidFill>
              </a:rPr>
              <a:t>Los </a:t>
            </a:r>
            <a:r>
              <a:rPr lang="es-PE" sz="2000" dirty="0">
                <a:solidFill>
                  <a:schemeClr val="tx1"/>
                </a:solidFill>
              </a:rPr>
              <a:t>Proyectos beneficiarios recibirán el estímulo económico hasta diciembre de 2018 y deberán ejecutarse hasta octubre 2019.</a:t>
            </a:r>
          </a:p>
          <a:p>
            <a:pPr marL="0" indent="0">
              <a:buNone/>
            </a:pPr>
            <a:endParaRPr lang="es-PE" b="1" dirty="0"/>
          </a:p>
        </p:txBody>
      </p:sp>
    </p:spTree>
    <p:extLst>
      <p:ext uri="{BB962C8B-B14F-4D97-AF65-F5344CB8AC3E}">
        <p14:creationId xmlns:p14="http://schemas.microsoft.com/office/powerpoint/2010/main" val="430816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sz="2800" dirty="0"/>
              <a:t>Reseña general de oportunidades de financiamiento y apoyos institucionales, desde el Ministerio de Cultura.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0166" y="2603499"/>
            <a:ext cx="11493305" cy="412085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PE" sz="2600" b="1" dirty="0">
                <a:solidFill>
                  <a:srgbClr val="7030A0"/>
                </a:solidFill>
              </a:rPr>
              <a:t>Estímulos económicos a las artes escénicas, visuales y música:</a:t>
            </a:r>
          </a:p>
          <a:p>
            <a:pPr marL="0" indent="0" algn="just">
              <a:buNone/>
            </a:pPr>
            <a:endParaRPr lang="es-PE" dirty="0" smtClean="0"/>
          </a:p>
          <a:p>
            <a:pPr marL="514350" indent="-514350" algn="just">
              <a:buFont typeface="+mj-lt"/>
              <a:buAutoNum type="arabicPeriod"/>
            </a:pPr>
            <a:r>
              <a:rPr lang="es-PE" b="1" dirty="0">
                <a:solidFill>
                  <a:schemeClr val="tx1"/>
                </a:solidFill>
              </a:rPr>
              <a:t>Concurso Nacional de Proyectos de Festivales de las Artes Escénicas y la Música.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s-PE" b="1" dirty="0">
                <a:solidFill>
                  <a:schemeClr val="tx1"/>
                </a:solidFill>
              </a:rPr>
              <a:t>Concurso Nacional de Proyectos de Circulación Nacional de las Artes Escénicas y la Música.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s-PE" b="1" dirty="0">
                <a:solidFill>
                  <a:schemeClr val="tx1"/>
                </a:solidFill>
              </a:rPr>
              <a:t>Concurso Nacional de Proyectos de Festivales, Bienales y otras Exposiciones de las Artes Visuales.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s-PE" b="1" dirty="0">
                <a:solidFill>
                  <a:schemeClr val="tx1"/>
                </a:solidFill>
              </a:rPr>
              <a:t>Convocatoria de Circulación Internacional  de las Artes Escénicas, Artes Visuales y la Música.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s-PE" b="1" dirty="0" smtClean="0">
                <a:solidFill>
                  <a:schemeClr val="tx1"/>
                </a:solidFill>
              </a:rPr>
              <a:t>Concurso </a:t>
            </a:r>
            <a:r>
              <a:rPr lang="es-PE" b="1" dirty="0">
                <a:solidFill>
                  <a:schemeClr val="tx1"/>
                </a:solidFill>
              </a:rPr>
              <a:t>Nacional de Proyectos de Desarrollo de </a:t>
            </a:r>
            <a:r>
              <a:rPr lang="es-PE" b="1" dirty="0" smtClean="0">
                <a:solidFill>
                  <a:schemeClr val="tx1"/>
                </a:solidFill>
              </a:rPr>
              <a:t>Públicos.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s-PE" b="1" dirty="0" smtClean="0">
                <a:solidFill>
                  <a:schemeClr val="tx1"/>
                </a:solidFill>
              </a:rPr>
              <a:t>Concurso </a:t>
            </a:r>
            <a:r>
              <a:rPr lang="es-PE" b="1" dirty="0">
                <a:solidFill>
                  <a:schemeClr val="tx1"/>
                </a:solidFill>
              </a:rPr>
              <a:t>Nacional de Proyectos de Edición </a:t>
            </a:r>
            <a:r>
              <a:rPr lang="es-PE" b="1" dirty="0" smtClean="0">
                <a:solidFill>
                  <a:schemeClr val="tx1"/>
                </a:solidFill>
              </a:rPr>
              <a:t>Discográfica.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s-PE" b="1" dirty="0" smtClean="0">
                <a:solidFill>
                  <a:schemeClr val="tx1"/>
                </a:solidFill>
              </a:rPr>
              <a:t>Concurso </a:t>
            </a:r>
            <a:r>
              <a:rPr lang="es-PE" b="1" dirty="0">
                <a:solidFill>
                  <a:schemeClr val="tx1"/>
                </a:solidFill>
              </a:rPr>
              <a:t>Nacional de Proyectos de Producción de Artes </a:t>
            </a:r>
            <a:r>
              <a:rPr lang="es-PE" b="1" dirty="0" smtClean="0">
                <a:solidFill>
                  <a:schemeClr val="tx1"/>
                </a:solidFill>
              </a:rPr>
              <a:t>Escénicas</a:t>
            </a:r>
            <a:r>
              <a:rPr lang="es-PE" b="1" dirty="0">
                <a:solidFill>
                  <a:schemeClr val="tx1"/>
                </a:solidFill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endParaRPr lang="es-PE" dirty="0"/>
          </a:p>
          <a:p>
            <a:pPr marL="0" indent="0">
              <a:buNone/>
            </a:pPr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10306344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26389" y="2436073"/>
            <a:ext cx="11589600" cy="403645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s-PE" sz="2800" b="1" dirty="0" smtClean="0">
                <a:solidFill>
                  <a:srgbClr val="7030A0"/>
                </a:solidFill>
              </a:rPr>
              <a:t>IBERMÚSICAS</a:t>
            </a:r>
          </a:p>
          <a:p>
            <a:pPr lvl="0"/>
            <a:r>
              <a:rPr lang="es-PE" sz="2000" dirty="0">
                <a:solidFill>
                  <a:schemeClr val="tx1"/>
                </a:solidFill>
              </a:rPr>
              <a:t>El Programa de Fomento de las Músicas Iberoamericanas, IBERMÚSICAS, fue aprobado en la XXI Cumbre Iberoamericana de Jefas y Jefes de Estado y de gobierno, celebrada en Asunción, Paraguay en noviembre de 2011. </a:t>
            </a:r>
            <a:endParaRPr lang="es-PE" sz="2000" dirty="0" smtClean="0">
              <a:solidFill>
                <a:schemeClr val="tx1"/>
              </a:solidFill>
            </a:endParaRPr>
          </a:p>
          <a:p>
            <a:pPr lvl="0"/>
            <a:r>
              <a:rPr lang="es-PE" sz="2000" dirty="0" smtClean="0">
                <a:solidFill>
                  <a:schemeClr val="tx1"/>
                </a:solidFill>
              </a:rPr>
              <a:t>IBERMÚSICAS </a:t>
            </a:r>
            <a:r>
              <a:rPr lang="es-PE" sz="2000" dirty="0">
                <a:solidFill>
                  <a:schemeClr val="tx1"/>
                </a:solidFill>
              </a:rPr>
              <a:t>está actualmente integrado por once </a:t>
            </a:r>
            <a:r>
              <a:rPr lang="es-PE" sz="2000" dirty="0" smtClean="0">
                <a:solidFill>
                  <a:schemeClr val="tx1"/>
                </a:solidFill>
              </a:rPr>
              <a:t>países: </a:t>
            </a:r>
            <a:r>
              <a:rPr lang="es-PE" sz="2000" dirty="0">
                <a:solidFill>
                  <a:schemeClr val="tx1"/>
                </a:solidFill>
              </a:rPr>
              <a:t>Argentina, Brasil, Chile, Colombia, Costa Rica, Cuba, México, Panamá, Paraguay, Perú y Uruguay; y por la Secretaría General Iberoamericana (SEGIB). </a:t>
            </a:r>
          </a:p>
          <a:p>
            <a:r>
              <a:rPr lang="es-PE" sz="2000" dirty="0">
                <a:solidFill>
                  <a:schemeClr val="tx1"/>
                </a:solidFill>
              </a:rPr>
              <a:t>Desde el año 2012 se ha logrado beneficiar a 54 proyectos del sector musical</a:t>
            </a:r>
            <a:r>
              <a:rPr lang="es-PE" sz="2000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PE" sz="2000" dirty="0">
                <a:solidFill>
                  <a:schemeClr val="tx1"/>
                </a:solidFill>
              </a:rPr>
              <a:t>Las ayudas económicas permitieron la circulación de espectáculos musicales en la región iberoamericana. </a:t>
            </a:r>
            <a:r>
              <a:rPr lang="es-PE" sz="2000" dirty="0" smtClean="0">
                <a:solidFill>
                  <a:schemeClr val="tx1"/>
                </a:solidFill>
              </a:rPr>
              <a:t>Asimismo</a:t>
            </a:r>
            <a:r>
              <a:rPr lang="es-PE" sz="2000" dirty="0">
                <a:solidFill>
                  <a:schemeClr val="tx1"/>
                </a:solidFill>
              </a:rPr>
              <a:t>, se contribuyó a la nueva creación musical a través de las ayudas económicas para residencias artísticas y los concursos de Canción Popular.</a:t>
            </a:r>
          </a:p>
          <a:p>
            <a:pPr algn="just"/>
            <a:r>
              <a:rPr lang="es-PE" sz="2400" b="1" dirty="0" smtClean="0">
                <a:solidFill>
                  <a:schemeClr val="tx1"/>
                </a:solidFill>
              </a:rPr>
              <a:t>Bases: </a:t>
            </a:r>
            <a:r>
              <a:rPr lang="es-PE" sz="2400" b="1" dirty="0">
                <a:solidFill>
                  <a:schemeClr val="tx1"/>
                </a:solidFill>
              </a:rPr>
              <a:t>www.ibermusicas.org </a:t>
            </a:r>
            <a:r>
              <a:rPr lang="es-PE" sz="2400" b="1" dirty="0" smtClean="0">
                <a:solidFill>
                  <a:schemeClr val="tx1"/>
                </a:solidFill>
              </a:rPr>
              <a:t>/ Consultas: camez@cultura.gob.pe</a:t>
            </a:r>
            <a:endParaRPr lang="es-PE" sz="2400" b="1" dirty="0">
              <a:solidFill>
                <a:schemeClr val="tx1"/>
              </a:solidFill>
            </a:endParaRPr>
          </a:p>
          <a:p>
            <a:pPr lvl="0"/>
            <a:endParaRPr lang="es-PE" dirty="0" smtClean="0"/>
          </a:p>
          <a:p>
            <a:pPr lvl="0"/>
            <a:endParaRPr lang="es-PE" dirty="0"/>
          </a:p>
          <a:p>
            <a:pPr marL="0" indent="0">
              <a:buNone/>
            </a:pPr>
            <a:endParaRPr lang="es-PE" b="1" dirty="0">
              <a:solidFill>
                <a:srgbClr val="7030A0"/>
              </a:solidFill>
            </a:endParaRPr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sz="2800" dirty="0"/>
              <a:t>Reseña general de oportunidades de financiamiento y apoyos institucionales, desde el Ministerio de Cultura.</a:t>
            </a:r>
          </a:p>
        </p:txBody>
      </p:sp>
    </p:spTree>
    <p:extLst>
      <p:ext uri="{BB962C8B-B14F-4D97-AF65-F5344CB8AC3E}">
        <p14:creationId xmlns:p14="http://schemas.microsoft.com/office/powerpoint/2010/main" val="5131293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54954" y="2603499"/>
            <a:ext cx="8825659" cy="37457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PE" sz="3400" b="1" dirty="0" smtClean="0">
                <a:solidFill>
                  <a:schemeClr val="tx1"/>
                </a:solidFill>
              </a:rPr>
              <a:t>Apoyos institucionales</a:t>
            </a:r>
          </a:p>
          <a:p>
            <a:endParaRPr lang="es-PE" sz="3400" dirty="0">
              <a:solidFill>
                <a:schemeClr val="tx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s-PE" sz="3400" dirty="0" smtClean="0">
                <a:solidFill>
                  <a:schemeClr val="tx1"/>
                </a:solidFill>
              </a:rPr>
              <a:t>Auspicio nominal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PE" sz="3400" dirty="0" smtClean="0">
                <a:solidFill>
                  <a:schemeClr val="tx1"/>
                </a:solidFill>
              </a:rPr>
              <a:t>Declaración de interés cultural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PE" sz="3400" dirty="0" smtClean="0">
                <a:solidFill>
                  <a:schemeClr val="tx1"/>
                </a:solidFill>
              </a:rPr>
              <a:t>Carta de presentación</a:t>
            </a:r>
            <a:endParaRPr lang="es-PE" sz="3400" dirty="0">
              <a:solidFill>
                <a:schemeClr val="tx1"/>
              </a:solidFill>
            </a:endParaRPr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sz="2800" dirty="0"/>
              <a:t>Reseña general de oportunidades de financiamiento y apoyos institucionales, desde el Ministerio de Cultura.</a:t>
            </a:r>
          </a:p>
        </p:txBody>
      </p:sp>
    </p:spTree>
    <p:extLst>
      <p:ext uri="{BB962C8B-B14F-4D97-AF65-F5344CB8AC3E}">
        <p14:creationId xmlns:p14="http://schemas.microsoft.com/office/powerpoint/2010/main" val="21401825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9030055" cy="706964"/>
          </a:xfrm>
        </p:spPr>
        <p:txBody>
          <a:bodyPr/>
          <a:lstStyle/>
          <a:p>
            <a:r>
              <a:rPr lang="es-PE" b="1" dirty="0"/>
              <a:t>Requerimientos generales que exigen las convocatorias</a:t>
            </a:r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27992596"/>
              </p:ext>
            </p:extLst>
          </p:nvPr>
        </p:nvGraphicFramePr>
        <p:xfrm>
          <a:off x="4342774" y="3392488"/>
          <a:ext cx="3506452" cy="35753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06452"/>
              </a:tblGrid>
              <a:tr h="1852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200" dirty="0">
                          <a:solidFill>
                            <a:schemeClr val="tx1"/>
                          </a:solidFill>
                          <a:effectLst/>
                        </a:rPr>
                        <a:t>Trayectoria profesional</a:t>
                      </a:r>
                      <a:endParaRPr lang="es-PE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17" marR="659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52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200">
                          <a:solidFill>
                            <a:schemeClr val="tx1"/>
                          </a:solidFill>
                          <a:effectLst/>
                        </a:rPr>
                        <a:t>Carta de presentación</a:t>
                      </a:r>
                      <a:endParaRPr lang="es-PE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17" marR="659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52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200" dirty="0">
                          <a:solidFill>
                            <a:schemeClr val="tx1"/>
                          </a:solidFill>
                          <a:effectLst/>
                        </a:rPr>
                        <a:t>Datos de la obra</a:t>
                      </a:r>
                      <a:endParaRPr lang="es-PE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17" marR="659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52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200">
                          <a:solidFill>
                            <a:schemeClr val="tx1"/>
                          </a:solidFill>
                          <a:effectLst/>
                        </a:rPr>
                        <a:t>Resumen profesional</a:t>
                      </a:r>
                      <a:endParaRPr lang="es-PE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17" marR="659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52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200" dirty="0">
                          <a:solidFill>
                            <a:schemeClr val="tx1"/>
                          </a:solidFill>
                          <a:effectLst/>
                        </a:rPr>
                        <a:t>Ficha artística</a:t>
                      </a:r>
                      <a:endParaRPr lang="es-PE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17" marR="659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52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200">
                          <a:solidFill>
                            <a:schemeClr val="tx1"/>
                          </a:solidFill>
                          <a:effectLst/>
                        </a:rPr>
                        <a:t>Reseña de la agrupación</a:t>
                      </a:r>
                      <a:endParaRPr lang="es-PE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17" marR="659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52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200">
                          <a:solidFill>
                            <a:schemeClr val="tx1"/>
                          </a:solidFill>
                          <a:effectLst/>
                        </a:rPr>
                        <a:t>Información de obras anteriores</a:t>
                      </a:r>
                      <a:endParaRPr lang="es-PE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17" marR="659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5299">
                <a:tc>
                  <a:txBody>
                    <a:bodyPr/>
                    <a:lstStyle/>
                    <a:p>
                      <a:pPr marL="0" algn="l" defTabSz="457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Texto de la obra</a:t>
                      </a:r>
                    </a:p>
                  </a:txBody>
                  <a:tcPr marL="65917" marR="659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68454">
                <a:tc>
                  <a:txBody>
                    <a:bodyPr/>
                    <a:lstStyle/>
                    <a:p>
                      <a:pPr marL="0" algn="l" defTabSz="457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Biografía del responsable(s) de la dramaturgia</a:t>
                      </a:r>
                    </a:p>
                  </a:txBody>
                  <a:tcPr marL="65917" marR="659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52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200">
                          <a:solidFill>
                            <a:schemeClr val="tx1"/>
                          </a:solidFill>
                          <a:effectLst/>
                        </a:rPr>
                        <a:t>Requerimientos técnicos</a:t>
                      </a:r>
                      <a:endParaRPr lang="es-PE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17" marR="659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52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200">
                          <a:solidFill>
                            <a:schemeClr val="tx1"/>
                          </a:solidFill>
                          <a:effectLst/>
                        </a:rPr>
                        <a:t>Propuesta escenográfica</a:t>
                      </a:r>
                      <a:endParaRPr lang="es-PE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17" marR="659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52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200" dirty="0">
                          <a:solidFill>
                            <a:schemeClr val="tx1"/>
                          </a:solidFill>
                          <a:effectLst/>
                        </a:rPr>
                        <a:t>Propuesta de vestuario</a:t>
                      </a:r>
                      <a:endParaRPr lang="es-PE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17" marR="659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52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200">
                          <a:solidFill>
                            <a:schemeClr val="tx1"/>
                          </a:solidFill>
                          <a:effectLst/>
                        </a:rPr>
                        <a:t>Autorización del autor de la obra</a:t>
                      </a:r>
                      <a:endParaRPr lang="es-PE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17" marR="659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52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200">
                          <a:solidFill>
                            <a:schemeClr val="tx1"/>
                          </a:solidFill>
                          <a:effectLst/>
                        </a:rPr>
                        <a:t>Adicionales</a:t>
                      </a:r>
                      <a:endParaRPr lang="es-PE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17" marR="659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52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200">
                          <a:solidFill>
                            <a:schemeClr val="tx1"/>
                          </a:solidFill>
                          <a:effectLst/>
                        </a:rPr>
                        <a:t>Forma de presentación de los documentos</a:t>
                      </a:r>
                      <a:endParaRPr lang="es-PE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17" marR="659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52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200" dirty="0">
                          <a:solidFill>
                            <a:schemeClr val="tx1"/>
                          </a:solidFill>
                          <a:effectLst/>
                        </a:rPr>
                        <a:t>Gestión de permisos </a:t>
                      </a:r>
                      <a:endParaRPr lang="es-PE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17" marR="659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6" name="Tab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6436921"/>
              </p:ext>
            </p:extLst>
          </p:nvPr>
        </p:nvGraphicFramePr>
        <p:xfrm>
          <a:off x="300250" y="2386772"/>
          <a:ext cx="11614246" cy="84124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28616"/>
                <a:gridCol w="1932224"/>
                <a:gridCol w="2058554"/>
                <a:gridCol w="2058554"/>
                <a:gridCol w="1933130"/>
                <a:gridCol w="1803168"/>
              </a:tblGrid>
              <a:tr h="7358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200" b="1" dirty="0">
                          <a:solidFill>
                            <a:schemeClr val="tx1"/>
                          </a:solidFill>
                          <a:effectLst/>
                        </a:rPr>
                        <a:t>Teatro de la Alianza Francesa - CONVOCATORIA DE ARTES ESCÉNICAS</a:t>
                      </a:r>
                      <a:endParaRPr lang="es-PE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42" marR="654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200" b="1" dirty="0">
                          <a:solidFill>
                            <a:schemeClr val="tx1"/>
                          </a:solidFill>
                          <a:effectLst/>
                        </a:rPr>
                        <a:t>ICPNA – Convocatoria: XIV Festival de Teatro Peruano Norteamericano</a:t>
                      </a:r>
                      <a:endParaRPr lang="es-PE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42" marR="654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200" b="1" dirty="0">
                          <a:solidFill>
                            <a:schemeClr val="tx1"/>
                          </a:solidFill>
                          <a:effectLst/>
                        </a:rPr>
                        <a:t>Centro Cultural El Olivar - Convocatoria para el Ciclo Teatral de Jóvenes Directores</a:t>
                      </a:r>
                      <a:endParaRPr lang="es-PE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42" marR="654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200" b="1" dirty="0">
                          <a:solidFill>
                            <a:schemeClr val="tx1"/>
                          </a:solidFill>
                          <a:effectLst/>
                        </a:rPr>
                        <a:t>MALI – Convocatoria para Proyectos Teatrales</a:t>
                      </a:r>
                      <a:endParaRPr lang="es-PE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42" marR="654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200" b="1" dirty="0">
                          <a:solidFill>
                            <a:schemeClr val="tx1"/>
                          </a:solidFill>
                          <a:effectLst/>
                        </a:rPr>
                        <a:t>Cine Olaya – Convocatoria Proyecto Escénicos</a:t>
                      </a:r>
                      <a:endParaRPr lang="es-PE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42" marR="654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PE" sz="1200" b="1" dirty="0">
                          <a:solidFill>
                            <a:schemeClr val="tx1"/>
                          </a:solidFill>
                          <a:effectLst/>
                        </a:rPr>
                        <a:t>Centro Cultural de España – </a:t>
                      </a:r>
                      <a:r>
                        <a:rPr lang="es-PE" sz="1200" b="1" dirty="0" smtClean="0">
                          <a:solidFill>
                            <a:schemeClr val="tx1"/>
                          </a:solidFill>
                          <a:effectLst/>
                        </a:rPr>
                        <a:t>Proyectos</a:t>
                      </a:r>
                      <a:endParaRPr lang="es-PE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442" marR="6544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311235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la de reuniones Ion">
  <a:themeElements>
    <a:clrScheme name="Sala de reuniones Ion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Sala de reuniones 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ala de reuniones 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205</TotalTime>
  <Words>1359</Words>
  <Application>Microsoft Office PowerPoint</Application>
  <PresentationFormat>Panorámica</PresentationFormat>
  <Paragraphs>455</Paragraphs>
  <Slides>23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23</vt:i4>
      </vt:variant>
    </vt:vector>
  </HeadingPairs>
  <TitlesOfParts>
    <vt:vector size="29" baseType="lpstr">
      <vt:lpstr>Arial</vt:lpstr>
      <vt:lpstr>Calibri</vt:lpstr>
      <vt:lpstr>Century Gothic</vt:lpstr>
      <vt:lpstr>Times New Roman</vt:lpstr>
      <vt:lpstr>Wingdings 3</vt:lpstr>
      <vt:lpstr>Sala de reuniones Ion</vt:lpstr>
      <vt:lpstr>Taller “Diseño de proyectos escénicos para fondos concursables” </vt:lpstr>
      <vt:lpstr>¿QUIÉNES SE INSCRIBIERON AL TALLER?</vt:lpstr>
      <vt:lpstr>Presentación de PowerPoint</vt:lpstr>
      <vt:lpstr>¿QUIÉNES SE INSCRIBIERON AL TALLER?</vt:lpstr>
      <vt:lpstr>Reseña general de oportunidades de financiamiento y apoyos institucionales, desde el Ministerio de Cultura.</vt:lpstr>
      <vt:lpstr>Reseña general de oportunidades de financiamiento y apoyos institucionales, desde el Ministerio de Cultura.</vt:lpstr>
      <vt:lpstr>Reseña general de oportunidades de financiamiento y apoyos institucionales, desde el Ministerio de Cultura.</vt:lpstr>
      <vt:lpstr>Reseña general de oportunidades de financiamiento y apoyos institucionales, desde el Ministerio de Cultura.</vt:lpstr>
      <vt:lpstr>Requerimientos generales que exigen las convocatorias</vt:lpstr>
      <vt:lpstr>Empezamos: ¿Proyecto?</vt:lpstr>
      <vt:lpstr>Elementos principales para la formulación de un proyecto de producción</vt:lpstr>
      <vt:lpstr>Pautas antes de diseñar un proyecto para un concurso </vt:lpstr>
      <vt:lpstr>El proyecto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CONSEJOS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Taller “Diseño de proyectos escénicos para fondos concursables”</dc:title>
  <dc:creator>Carlos Andres La Rosa Vasquez</dc:creator>
  <cp:lastModifiedBy>Servicio Terceros - 221</cp:lastModifiedBy>
  <cp:revision>19</cp:revision>
  <dcterms:created xsi:type="dcterms:W3CDTF">2018-06-06T18:58:34Z</dcterms:created>
  <dcterms:modified xsi:type="dcterms:W3CDTF">2018-06-11T15:08:13Z</dcterms:modified>
</cp:coreProperties>
</file>