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9" r:id="rId6"/>
    <p:sldId id="330" r:id="rId7"/>
    <p:sldId id="331" r:id="rId8"/>
    <p:sldId id="310" r:id="rId9"/>
    <p:sldId id="311" r:id="rId10"/>
    <p:sldId id="324" r:id="rId11"/>
    <p:sldId id="262" r:id="rId12"/>
    <p:sldId id="263" r:id="rId13"/>
    <p:sldId id="312" r:id="rId14"/>
    <p:sldId id="309" r:id="rId15"/>
    <p:sldId id="313" r:id="rId16"/>
    <p:sldId id="265" r:id="rId17"/>
    <p:sldId id="314" r:id="rId18"/>
    <p:sldId id="266" r:id="rId19"/>
    <p:sldId id="315" r:id="rId20"/>
    <p:sldId id="316" r:id="rId21"/>
    <p:sldId id="318" r:id="rId22"/>
    <p:sldId id="303" r:id="rId23"/>
    <p:sldId id="269" r:id="rId24"/>
    <p:sldId id="319" r:id="rId25"/>
    <p:sldId id="270" r:id="rId26"/>
    <p:sldId id="320" r:id="rId27"/>
    <p:sldId id="271" r:id="rId28"/>
    <p:sldId id="32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5" r:id="rId48"/>
    <p:sldId id="326" r:id="rId49"/>
    <p:sldId id="327" r:id="rId50"/>
    <p:sldId id="328" r:id="rId51"/>
    <p:sldId id="292" r:id="rId52"/>
    <p:sldId id="293" r:id="rId53"/>
    <p:sldId id="294" r:id="rId54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9095" y="2143455"/>
            <a:ext cx="6353809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9878" y="132079"/>
            <a:ext cx="10172242" cy="3792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644" y="1282954"/>
            <a:ext cx="10528300" cy="4661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mincu.cultura.gob.pe/administrados/" TargetMode="External"/><Relationship Id="rId2" Type="http://schemas.openxmlformats.org/officeDocument/2006/relationships/hyperlink" Target="http://estimuloseconomicos.cultura.gob.pe/portal/estimulos-economicos-industrias-culturales-y-artes-201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1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ulturacolima.gob.mx/v2/wp-content/uploads/2011/10/MANUAL-COMO-ELABORAR-UN-PROYECTO-CULTURAL-PECDA.pdf" TargetMode="Externa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mincu.cultura.gob.pe/administrados" TargetMode="External"/><Relationship Id="rId2" Type="http://schemas.openxmlformats.org/officeDocument/2006/relationships/hyperlink" Target="http://estimuloseconomicos.cultura.gob.p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mincu.cultura.gob.pe/administrado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rtes@cultura.gob.pe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stimuloseconomicos.cultura.gob.pe/" TargetMode="External"/><Relationship Id="rId2" Type="http://schemas.openxmlformats.org/officeDocument/2006/relationships/hyperlink" Target="mailto:concursosartes@cultura.gob.p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DireccionArt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estimuloseconomicos.cultura.gob.pe/concurso/concurso_proyectos_produccion_discografica%20_2019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estimuloseconomicos.cultura.gob.pe/concurso/concurso_proyectos_circulacion_internacional_artes2019_primera_llam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timuloseconomicos.cultura.gob.pe/concurso/concurso_proyectos_arte_transformacion_innovacion_social_2019" TargetMode="External"/><Relationship Id="rId5" Type="http://schemas.openxmlformats.org/officeDocument/2006/relationships/hyperlink" Target="http://estimuloseconomicos.cultura.gob.pe/concurso/concurso_proyectos_festivales_festividades_ferias_artes_2019" TargetMode="External"/><Relationship Id="rId4" Type="http://schemas.openxmlformats.org/officeDocument/2006/relationships/hyperlink" Target="http://estimuloseconomicos.cultura.gob.pe/concurso/concurso_proyectos_produccion_artes_escenicas_20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68224"/>
            <a:ext cx="326440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205216" y="5544310"/>
            <a:ext cx="3880104" cy="126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31980" y="1318868"/>
            <a:ext cx="9624695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de Estímulos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Económicos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4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las 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Artes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Escénicas,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Artes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Visuales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Música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3926" y="3336292"/>
            <a:ext cx="7801608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PE" sz="4000" b="1" u="sng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Taller de formulación de proyectos artísticos</a:t>
            </a:r>
            <a:endParaRPr sz="3600" b="1" u="sng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8888" y="5974079"/>
            <a:ext cx="2005583" cy="72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/>
          <p:cNvSpPr txBox="1"/>
          <p:nvPr/>
        </p:nvSpPr>
        <p:spPr>
          <a:xfrm>
            <a:off x="3800793" y="4877076"/>
            <a:ext cx="4587874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PE" sz="3200" b="1" spc="5" dirty="0" smtClean="0">
                <a:solidFill>
                  <a:srgbClr val="FFFFFF"/>
                </a:solidFill>
                <a:latin typeface="Arial"/>
                <a:cs typeface="Arial"/>
              </a:rPr>
              <a:t>Dirección de Artes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B16B3C97-866C-4BD1-B155-EEF55CBCEC32}"/>
              </a:ext>
            </a:extLst>
          </p:cNvPr>
          <p:cNvCxnSpPr/>
          <p:nvPr/>
        </p:nvCxnSpPr>
        <p:spPr>
          <a:xfrm>
            <a:off x="0" y="6207098"/>
            <a:ext cx="12192000" cy="0"/>
          </a:xfrm>
          <a:prstGeom prst="line">
            <a:avLst/>
          </a:prstGeom>
          <a:ln w="38100">
            <a:solidFill>
              <a:srgbClr val="E001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lecha derecha 1"/>
          <p:cNvSpPr/>
          <p:nvPr/>
        </p:nvSpPr>
        <p:spPr>
          <a:xfrm>
            <a:off x="236312" y="1821425"/>
            <a:ext cx="2569200" cy="143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Leer las bases del concurso, </a:t>
            </a:r>
            <a:r>
              <a:rPr lang="es-PE" sz="1400" dirty="0"/>
              <a:t>los criterios de </a:t>
            </a:r>
            <a:r>
              <a:rPr lang="es-PE" sz="1400" dirty="0" smtClean="0"/>
              <a:t>evaluación y el Acta de Compromiso</a:t>
            </a:r>
            <a:endParaRPr lang="es-PE" sz="1400" dirty="0"/>
          </a:p>
        </p:txBody>
      </p:sp>
      <p:sp>
        <p:nvSpPr>
          <p:cNvPr id="10" name="Flecha derecha 9"/>
          <p:cNvSpPr/>
          <p:nvPr/>
        </p:nvSpPr>
        <p:spPr>
          <a:xfrm>
            <a:off x="6274742" y="1877413"/>
            <a:ext cx="2403987" cy="156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Leer el instructivo para postular en línea</a:t>
            </a:r>
            <a:endParaRPr lang="es-PE" sz="1400" dirty="0"/>
          </a:p>
        </p:txBody>
      </p:sp>
      <p:sp>
        <p:nvSpPr>
          <p:cNvPr id="13" name="Flecha derecha 12"/>
          <p:cNvSpPr/>
          <p:nvPr/>
        </p:nvSpPr>
        <p:spPr>
          <a:xfrm>
            <a:off x="3486618" y="1861783"/>
            <a:ext cx="2403987" cy="1495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Elaborar el proyecto y contar con los documentos solicitados</a:t>
            </a:r>
            <a:endParaRPr lang="es-PE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45792" y="813969"/>
            <a:ext cx="71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7030A0"/>
                </a:solidFill>
              </a:rPr>
              <a:t>FLUJOGRAMA PARA UNA BUENA POSTULACIÓN</a:t>
            </a:r>
            <a:endParaRPr lang="es-PE" sz="2400" b="1" dirty="0">
              <a:solidFill>
                <a:srgbClr val="7030A0"/>
              </a:solidFill>
            </a:endParaRPr>
          </a:p>
        </p:txBody>
      </p:sp>
      <p:sp>
        <p:nvSpPr>
          <p:cNvPr id="5" name="Flecha izquierda 4"/>
          <p:cNvSpPr/>
          <p:nvPr/>
        </p:nvSpPr>
        <p:spPr>
          <a:xfrm flipH="1">
            <a:off x="9028069" y="1877413"/>
            <a:ext cx="2524509" cy="1450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POSTULAR</a:t>
            </a:r>
          </a:p>
          <a:p>
            <a:pPr algn="ctr"/>
            <a:r>
              <a:rPr lang="es-PE" sz="1400" dirty="0" smtClean="0"/>
              <a:t>Ingresar a la Plataforma Virtual de Trámite</a:t>
            </a:r>
            <a:endParaRPr lang="es-PE" sz="1400" dirty="0"/>
          </a:p>
        </p:txBody>
      </p:sp>
      <p:sp>
        <p:nvSpPr>
          <p:cNvPr id="15" name="Flecha izquierda 14"/>
          <p:cNvSpPr/>
          <p:nvPr/>
        </p:nvSpPr>
        <p:spPr>
          <a:xfrm>
            <a:off x="8832553" y="3734156"/>
            <a:ext cx="2698416" cy="1520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Llenar todas las secciones del Formulario de Inscripción del concurso elegido</a:t>
            </a:r>
            <a:endParaRPr lang="es-PE" sz="1400" dirty="0"/>
          </a:p>
        </p:txBody>
      </p:sp>
      <p:sp>
        <p:nvSpPr>
          <p:cNvPr id="16" name="Flecha izquierda 15"/>
          <p:cNvSpPr/>
          <p:nvPr/>
        </p:nvSpPr>
        <p:spPr>
          <a:xfrm>
            <a:off x="6218284" y="3783003"/>
            <a:ext cx="2403987" cy="1520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Adjuntar los documentos solicitados y enviar </a:t>
            </a:r>
            <a:endParaRPr lang="es-PE" sz="1400" dirty="0"/>
          </a:p>
        </p:txBody>
      </p:sp>
      <p:sp>
        <p:nvSpPr>
          <p:cNvPr id="17" name="Flecha izquierda 16"/>
          <p:cNvSpPr/>
          <p:nvPr/>
        </p:nvSpPr>
        <p:spPr>
          <a:xfrm>
            <a:off x="3044563" y="3783003"/>
            <a:ext cx="2622079" cy="1520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El sistema le enviará a su correo la constancia de su postulación</a:t>
            </a:r>
            <a:endParaRPr lang="es-PE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62761" y="1587521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12859" y="1609003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624082" y="1609706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525130" y="1599503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662781" y="3408148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992791" y="3422314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6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52740" y="3408148"/>
            <a:ext cx="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7</a:t>
            </a:r>
            <a:endParaRPr lang="es-PE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808275" y="5603846"/>
            <a:ext cx="1086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Tx/>
              <a:buAutoNum type="arabicPeriod"/>
            </a:pPr>
            <a:r>
              <a:rPr lang="es-PE" sz="1400" dirty="0" smtClean="0"/>
              <a:t>Link EEC 2019: </a:t>
            </a:r>
            <a:r>
              <a:rPr lang="es-PE" sz="1400" dirty="0">
                <a:hlinkClick r:id="rId2"/>
              </a:rPr>
              <a:t>http://</a:t>
            </a:r>
            <a:r>
              <a:rPr lang="es-PE" sz="1400" dirty="0" smtClean="0">
                <a:hlinkClick r:id="rId2"/>
              </a:rPr>
              <a:t>estimuloseconomicos.cultura.gob.pe/portal/estimulos-economicos-industrias-culturales-y-artes-2019</a:t>
            </a:r>
            <a:endParaRPr lang="es-PE" sz="1400" dirty="0" smtClean="0"/>
          </a:p>
          <a:p>
            <a:r>
              <a:rPr lang="es-PE" sz="1400" dirty="0"/>
              <a:t>2</a:t>
            </a:r>
            <a:r>
              <a:rPr lang="es-PE" sz="1400" dirty="0" smtClean="0"/>
              <a:t>.   Link Plataforma Virtual de Trámite: </a:t>
            </a:r>
            <a:r>
              <a:rPr lang="es-ES_tradnl" sz="1400" dirty="0">
                <a:hlinkClick r:id="rId3"/>
              </a:rPr>
              <a:t>http://plataformamincu.cultura.gob.pe/administrados</a:t>
            </a:r>
            <a:r>
              <a:rPr lang="es-ES_tradnl" sz="1400" dirty="0" smtClean="0">
                <a:hlinkClick r:id="rId3"/>
              </a:rPr>
              <a:t>/</a:t>
            </a:r>
            <a:endParaRPr lang="es-PE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11561189" y="2619077"/>
            <a:ext cx="390344" cy="1952182"/>
            <a:chOff x="11561189" y="2619077"/>
            <a:chExt cx="390344" cy="1952182"/>
          </a:xfrm>
        </p:grpSpPr>
        <p:cxnSp>
          <p:nvCxnSpPr>
            <p:cNvPr id="42" name="Conector recto de flecha 41"/>
            <p:cNvCxnSpPr/>
            <p:nvPr/>
          </p:nvCxnSpPr>
          <p:spPr>
            <a:xfrm flipH="1">
              <a:off x="11561189" y="4566262"/>
              <a:ext cx="390344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11951533" y="2619077"/>
              <a:ext cx="0" cy="19521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11561189" y="2619077"/>
              <a:ext cx="39034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254172"/>
            <a:ext cx="1889751" cy="50711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25C7A767-91F4-4ABF-9E48-12A41CAF0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6320791"/>
            <a:ext cx="2341993" cy="4948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DA51EF3C-3AEE-4687-94BC-3255EDB45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53" y="6107905"/>
            <a:ext cx="2536178" cy="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16535" marR="5080" algn="ctr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Primera </a:t>
            </a:r>
            <a:r>
              <a:rPr spc="-10" dirty="0"/>
              <a:t>Convocatoria </a:t>
            </a:r>
            <a:r>
              <a:rPr spc="-15" dirty="0"/>
              <a:t>2019  </a:t>
            </a:r>
            <a:r>
              <a:rPr spc="-5" dirty="0"/>
              <a:t>concursos </a:t>
            </a:r>
            <a:r>
              <a:rPr dirty="0"/>
              <a:t>de</a:t>
            </a:r>
            <a:r>
              <a:rPr spc="-10" dirty="0"/>
              <a:t> artes</a:t>
            </a:r>
          </a:p>
          <a:p>
            <a:pPr marL="207010" algn="ctr">
              <a:lnSpc>
                <a:spcPts val="3829"/>
              </a:lnSpc>
            </a:pPr>
            <a:r>
              <a:rPr b="0" spc="-5" dirty="0">
                <a:latin typeface="Arial"/>
                <a:cs typeface="Arial"/>
              </a:rPr>
              <a:t>(abril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mayo)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291" y="50805"/>
            <a:ext cx="10172242" cy="379285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04825" marR="5080" indent="-1524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Circulación  Internacional para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las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 </a:t>
            </a:r>
            <a:r>
              <a:rPr sz="5400" b="0" spc="-7" baseline="2314" dirty="0">
                <a:solidFill>
                  <a:srgbClr val="6F2F9F"/>
                </a:solidFill>
                <a:latin typeface="Arial"/>
                <a:cs typeface="Arial"/>
              </a:rPr>
              <a:t>(2</a:t>
            </a:r>
            <a:r>
              <a:rPr sz="5400" b="0" spc="-97" baseline="23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400" b="0" spc="-15" baseline="2314" dirty="0">
                <a:solidFill>
                  <a:srgbClr val="6F2F9F"/>
                </a:solidFill>
                <a:latin typeface="Arial"/>
                <a:cs typeface="Arial"/>
              </a:rPr>
              <a:t>llamadas)</a:t>
            </a:r>
            <a:endParaRPr sz="5400" baseline="2314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763" y="1481317"/>
            <a:ext cx="10591165" cy="4859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endParaRPr lang="es-MX" sz="1500" b="1" u="heavy" spc="-15" dirty="0" smtClean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500" b="1" u="heavy" spc="-15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  <a:r>
              <a:rPr lang="es-P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sz="1500" spc="25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5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sz="15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5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internacionalización</a:t>
            </a:r>
            <a:r>
              <a:rPr sz="15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500" spc="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5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r>
              <a:rPr sz="1500"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5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5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expresiones</a:t>
            </a:r>
            <a:r>
              <a:rPr sz="15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artísticas</a:t>
            </a:r>
            <a:r>
              <a:rPr sz="15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nacionales</a:t>
            </a:r>
            <a:r>
              <a:rPr sz="15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5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campos</a:t>
            </a:r>
            <a:r>
              <a:rPr sz="15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artes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escénicas, visuales </a:t>
            </a:r>
            <a:r>
              <a:rPr sz="1500" spc="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5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5" dirty="0">
                <a:latin typeface="Arial" panose="020B0604020202020204" pitchFamily="34" charset="0"/>
                <a:cs typeface="Arial" panose="020B0604020202020204" pitchFamily="34" charset="0"/>
              </a:rPr>
              <a:t>música.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500" b="1" u="heavy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500" b="1" u="heavy" spc="-50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u="heavy" spc="-5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PROYECT</a:t>
            </a:r>
            <a:r>
              <a:rPr lang="es-MX" sz="1500" b="1" u="heavy" spc="-5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O: </a:t>
            </a: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proyecto consiste en la movilización internacional de artistas y/o de la obra de artistas hacia eventos de exhibición y/o difusión artística de impacto internacional en los campos de las artes escénicas, artes visuales y/o música (en adelante, el Proyecto</a:t>
            </a: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2700" algn="just">
              <a:lnSpc>
                <a:spcPct val="100000"/>
              </a:lnSpc>
            </a:pP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lang="es-PE" sz="1500" b="1" u="sng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ESTÍMULO ECONÓMICO: </a:t>
            </a:r>
            <a:r>
              <a:rPr lang="es-PE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orientará a la </a:t>
            </a:r>
            <a:r>
              <a:rPr lang="es-PE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movilización internacional </a:t>
            </a:r>
            <a:r>
              <a:rPr lang="es-PE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artistas nacionales </a:t>
            </a:r>
            <a:r>
              <a:rPr lang="es-PE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lang="es-PE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la obra </a:t>
            </a:r>
            <a:r>
              <a:rPr lang="es-PE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artistas nacionales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, invitados a participar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eventos internacionales;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se  </a:t>
            </a:r>
            <a:r>
              <a:rPr lang="es-PE" sz="1500" spc="-15" dirty="0"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además considerar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gastos de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hospedaje, seguro </a:t>
            </a: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de viaje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personal, tramitación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visa y alimentación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artistas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y técnicos,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PE" sz="1500" spc="-15" dirty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relacionados al </a:t>
            </a:r>
            <a:r>
              <a:rPr lang="es-PE" sz="1500" spc="-15" dirty="0">
                <a:latin typeface="Arial" panose="020B0604020202020204" pitchFamily="34" charset="0"/>
                <a:cs typeface="Arial" panose="020B0604020202020204" pitchFamily="34" charset="0"/>
              </a:rPr>
              <a:t>transporte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500" spc="-15" dirty="0">
                <a:latin typeface="Arial" panose="020B0604020202020204" pitchFamily="34" charset="0"/>
                <a:cs typeface="Arial" panose="020B0604020202020204" pitchFamily="34" charset="0"/>
              </a:rPr>
              <a:t>obra,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es-PE" sz="1500" spc="-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  <a:r>
              <a:rPr lang="es-PE" sz="1500" spc="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500" spc="-10" dirty="0">
                <a:latin typeface="Arial" panose="020B0604020202020204" pitchFamily="34" charset="0"/>
                <a:cs typeface="Arial" panose="020B0604020202020204" pitchFamily="34" charset="0"/>
              </a:rPr>
              <a:t>artísticos</a:t>
            </a:r>
            <a:endParaRPr lang="es-MX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s-MX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  <a:p>
            <a:pPr marL="12700" algn="just">
              <a:lnSpc>
                <a:spcPct val="100000"/>
              </a:lnSpc>
            </a:pPr>
            <a:endParaRPr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15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PE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arta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invitación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anfitriona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organizadora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exhibición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dirigida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artista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/s,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directores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artísticos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curadores</a:t>
            </a:r>
            <a:r>
              <a:rPr lang="es-MX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endParaRPr lang="es-MX" sz="15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15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PE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artas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compromiso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los integrantes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que formarán parte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del Proyecto. Asimismo, todos los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artistas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técnicos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deberán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contar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una póliza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de seguro de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viaje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momento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su participación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evento internacional. </a:t>
            </a:r>
            <a:endParaRPr lang="es-MX" sz="15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04825" marR="5080" indent="-1524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Circulación  Internacional para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las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 </a:t>
            </a:r>
            <a:r>
              <a:rPr sz="5400" b="0" spc="-7" baseline="2314" dirty="0">
                <a:solidFill>
                  <a:srgbClr val="6F2F9F"/>
                </a:solidFill>
                <a:latin typeface="Arial"/>
                <a:cs typeface="Arial"/>
              </a:rPr>
              <a:t>(2</a:t>
            </a:r>
            <a:r>
              <a:rPr sz="5400" b="0" spc="-97" baseline="23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400" b="0" spc="-15" baseline="2314" dirty="0">
                <a:solidFill>
                  <a:srgbClr val="6F2F9F"/>
                </a:solidFill>
                <a:latin typeface="Arial"/>
                <a:cs typeface="Arial"/>
              </a:rPr>
              <a:t>llamadas)</a:t>
            </a:r>
            <a:endParaRPr sz="5400" baseline="2314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488" y="1910120"/>
            <a:ext cx="10591165" cy="30226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5" dirty="0">
                <a:latin typeface="Arial"/>
                <a:cs typeface="Arial"/>
              </a:rPr>
              <a:t>1ra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llamada: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abril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mayo </a:t>
            </a:r>
            <a:r>
              <a:rPr sz="1500" b="1" dirty="0" smtClean="0">
                <a:latin typeface="Arial"/>
                <a:cs typeface="Arial"/>
              </a:rPr>
              <a:t>2019</a:t>
            </a:r>
            <a:r>
              <a:rPr sz="1500" b="1" spc="-25" dirty="0" smtClean="0">
                <a:latin typeface="Arial"/>
                <a:cs typeface="Arial"/>
              </a:rPr>
              <a:t> </a:t>
            </a:r>
            <a:endParaRPr lang="es-MX" sz="1500" b="1" spc="-2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5" dirty="0" smtClean="0">
                <a:latin typeface="Arial"/>
                <a:cs typeface="Arial"/>
              </a:rPr>
              <a:t>Para</a:t>
            </a:r>
            <a:r>
              <a:rPr sz="1500" spc="-35" dirty="0" smtClean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eventos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partir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del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lang="es-MX" sz="1500" dirty="0" smtClean="0">
                <a:latin typeface="Arial"/>
                <a:cs typeface="Arial"/>
              </a:rPr>
              <a:t>1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de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lang="es-MX" sz="1500" spc="5" dirty="0" err="1" smtClean="0">
                <a:latin typeface="Arial"/>
                <a:cs typeface="Arial"/>
              </a:rPr>
              <a:t>octu</a:t>
            </a:r>
            <a:r>
              <a:rPr sz="1500" spc="5" dirty="0" err="1" smtClean="0">
                <a:latin typeface="Arial"/>
                <a:cs typeface="Arial"/>
              </a:rPr>
              <a:t>bre</a:t>
            </a:r>
            <a:r>
              <a:rPr lang="es-MX" sz="1500" spc="5" dirty="0" smtClean="0">
                <a:latin typeface="Arial"/>
                <a:cs typeface="Arial"/>
              </a:rPr>
              <a:t> de</a:t>
            </a:r>
            <a:r>
              <a:rPr sz="1500" spc="-75" dirty="0" smtClean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2019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hasta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lang="es-MX" sz="1500" spc="-55" dirty="0" smtClean="0">
                <a:latin typeface="Arial"/>
                <a:cs typeface="Arial"/>
              </a:rPr>
              <a:t>el 31 de </a:t>
            </a:r>
            <a:r>
              <a:rPr sz="1500" spc="5" dirty="0" err="1" smtClean="0">
                <a:latin typeface="Arial"/>
                <a:cs typeface="Arial"/>
              </a:rPr>
              <a:t>octubre</a:t>
            </a:r>
            <a:r>
              <a:rPr lang="es-MX" sz="1500" spc="5" dirty="0" smtClean="0">
                <a:latin typeface="Arial"/>
                <a:cs typeface="Arial"/>
              </a:rPr>
              <a:t> de</a:t>
            </a:r>
            <a:r>
              <a:rPr sz="1500" spc="-55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2020.</a:t>
            </a:r>
          </a:p>
          <a:p>
            <a:pPr marL="12700">
              <a:lnSpc>
                <a:spcPct val="100000"/>
              </a:lnSpc>
            </a:pPr>
            <a:endParaRPr lang="es-MX" sz="15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 smtClean="0">
                <a:latin typeface="Arial"/>
                <a:cs typeface="Arial"/>
              </a:rPr>
              <a:t>2da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llamada: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junio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 err="1">
                <a:latin typeface="Arial"/>
                <a:cs typeface="Arial"/>
              </a:rPr>
              <a:t>julio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 smtClean="0">
                <a:latin typeface="Arial"/>
                <a:cs typeface="Arial"/>
              </a:rPr>
              <a:t>2019</a:t>
            </a:r>
            <a:r>
              <a:rPr sz="1500" b="1" spc="-25" dirty="0" smtClean="0">
                <a:latin typeface="Arial"/>
                <a:cs typeface="Arial"/>
              </a:rPr>
              <a:t> </a:t>
            </a:r>
            <a:endParaRPr lang="es-MX" sz="1500" b="1" spc="-2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5" dirty="0" smtClean="0">
                <a:latin typeface="Arial"/>
                <a:cs typeface="Arial"/>
              </a:rPr>
              <a:t>Para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eventos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partir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del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enero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2020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 smtClean="0">
                <a:latin typeface="Arial"/>
                <a:cs typeface="Arial"/>
              </a:rPr>
              <a:t>hasta</a:t>
            </a:r>
            <a:r>
              <a:rPr lang="es-MX" sz="1500" spc="5" dirty="0" smtClean="0">
                <a:latin typeface="Arial"/>
                <a:cs typeface="Arial"/>
              </a:rPr>
              <a:t> el 31 de</a:t>
            </a:r>
            <a:r>
              <a:rPr sz="1500" spc="-55" dirty="0" smtClean="0">
                <a:latin typeface="Arial"/>
                <a:cs typeface="Arial"/>
              </a:rPr>
              <a:t> </a:t>
            </a:r>
            <a:r>
              <a:rPr sz="1500" spc="5" dirty="0" err="1" smtClean="0">
                <a:latin typeface="Arial"/>
                <a:cs typeface="Arial"/>
              </a:rPr>
              <a:t>octubre</a:t>
            </a:r>
            <a:r>
              <a:rPr lang="es-MX" sz="1500" spc="5" dirty="0" smtClean="0">
                <a:latin typeface="Arial"/>
                <a:cs typeface="Arial"/>
              </a:rPr>
              <a:t> de</a:t>
            </a:r>
            <a:r>
              <a:rPr sz="1500" spc="-55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2020.</a:t>
            </a:r>
          </a:p>
          <a:p>
            <a:pPr marL="12700">
              <a:lnSpc>
                <a:spcPct val="100000"/>
              </a:lnSpc>
            </a:pPr>
            <a:endParaRPr lang="es-MX" sz="15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 smtClean="0">
                <a:latin typeface="Arial"/>
                <a:cs typeface="Arial"/>
              </a:rPr>
              <a:t>Monto</a:t>
            </a:r>
            <a:r>
              <a:rPr sz="1500" b="1" dirty="0" smtClean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máximo </a:t>
            </a:r>
            <a:r>
              <a:rPr sz="1500" b="1" spc="-5" dirty="0">
                <a:latin typeface="Arial"/>
                <a:cs typeface="Arial"/>
              </a:rPr>
              <a:t>por </a:t>
            </a:r>
            <a:r>
              <a:rPr sz="1500" b="1" dirty="0">
                <a:latin typeface="Arial"/>
                <a:cs typeface="Arial"/>
              </a:rPr>
              <a:t>beneficiario </a:t>
            </a:r>
            <a:r>
              <a:rPr sz="1500" spc="5" dirty="0">
                <a:latin typeface="Arial"/>
                <a:cs typeface="Arial"/>
              </a:rPr>
              <a:t>S/</a:t>
            </a:r>
            <a:r>
              <a:rPr sz="1500" spc="-210" dirty="0">
                <a:latin typeface="Arial"/>
                <a:cs typeface="Arial"/>
              </a:rPr>
              <a:t> </a:t>
            </a:r>
            <a:r>
              <a:rPr sz="1500" dirty="0" smtClean="0">
                <a:latin typeface="Arial"/>
                <a:cs typeface="Arial"/>
              </a:rPr>
              <a:t>40,000</a:t>
            </a:r>
            <a:endParaRPr lang="es-MX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MX" sz="1500" b="1" dirty="0" smtClean="0">
                <a:latin typeface="Arial"/>
                <a:cs typeface="Arial"/>
              </a:rPr>
              <a:t>Fondo Total </a:t>
            </a:r>
            <a:r>
              <a:rPr lang="es-MX" sz="1500" dirty="0" smtClean="0">
                <a:latin typeface="Arial"/>
                <a:cs typeface="Arial"/>
              </a:rPr>
              <a:t>S/ 400,000</a:t>
            </a:r>
          </a:p>
          <a:p>
            <a:pPr marL="12700">
              <a:lnSpc>
                <a:spcPct val="100000"/>
              </a:lnSpc>
            </a:pPr>
            <a:r>
              <a:rPr lang="es-MX" sz="1500" b="1" dirty="0" smtClean="0">
                <a:latin typeface="Arial"/>
                <a:cs typeface="Arial"/>
              </a:rPr>
              <a:t>Número estimado de ganadores </a:t>
            </a:r>
            <a:r>
              <a:rPr lang="es-MX" sz="1500" dirty="0" smtClean="0">
                <a:latin typeface="Arial"/>
                <a:cs typeface="Arial"/>
              </a:rPr>
              <a:t>5 (Primera llamada) / 5 (Segunda llamada)</a:t>
            </a:r>
            <a:endParaRPr lang="es-MX" sz="1500" dirty="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</a:pPr>
            <a:endParaRPr lang="es-MX" sz="1500" b="1" dirty="0" smtClean="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</a:pPr>
            <a:r>
              <a:rPr sz="1500" b="1" dirty="0" err="1" smtClean="0">
                <a:latin typeface="Arial"/>
                <a:cs typeface="Arial"/>
              </a:rPr>
              <a:t>Postulantes</a:t>
            </a:r>
            <a:r>
              <a:rPr sz="1500" b="1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Personas jurídicas de </a:t>
            </a:r>
            <a:r>
              <a:rPr sz="1500" spc="5" dirty="0">
                <a:latin typeface="Arial"/>
                <a:cs typeface="Arial"/>
              </a:rPr>
              <a:t>derecho </a:t>
            </a:r>
            <a:r>
              <a:rPr sz="1500" dirty="0">
                <a:latin typeface="Arial"/>
                <a:cs typeface="Arial"/>
              </a:rPr>
              <a:t>privado domiciliadas en el </a:t>
            </a:r>
            <a:r>
              <a:rPr sz="1500" spc="5" dirty="0">
                <a:latin typeface="Arial"/>
                <a:cs typeface="Arial"/>
              </a:rPr>
              <a:t>Perú </a:t>
            </a:r>
            <a:r>
              <a:rPr sz="1500" dirty="0">
                <a:latin typeface="Arial"/>
                <a:cs typeface="Arial"/>
              </a:rPr>
              <a:t>/ Personas naturales </a:t>
            </a:r>
            <a:r>
              <a:rPr sz="1500" spc="-5" dirty="0">
                <a:latin typeface="Arial"/>
                <a:cs typeface="Arial"/>
              </a:rPr>
              <a:t>peruanas </a:t>
            </a:r>
            <a:r>
              <a:rPr sz="1500" spc="5" dirty="0">
                <a:latin typeface="Arial"/>
                <a:cs typeface="Arial"/>
              </a:rPr>
              <a:t>o </a:t>
            </a:r>
            <a:r>
              <a:rPr sz="1500" spc="-5" dirty="0">
                <a:latin typeface="Arial"/>
                <a:cs typeface="Arial"/>
              </a:rPr>
              <a:t>extranjeras  </a:t>
            </a:r>
            <a:r>
              <a:rPr sz="1500" spc="5" dirty="0">
                <a:latin typeface="Arial"/>
                <a:cs typeface="Arial"/>
              </a:rPr>
              <a:t>residentes </a:t>
            </a:r>
            <a:r>
              <a:rPr sz="1500" dirty="0">
                <a:latin typeface="Arial"/>
                <a:cs typeface="Arial"/>
              </a:rPr>
              <a:t>en el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Perú.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3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009878" y="132079"/>
            <a:ext cx="10172242" cy="379285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469004" marR="5080" indent="-315849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Producción 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Discográfica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400" y="1409063"/>
            <a:ext cx="1165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4060">
              <a:lnSpc>
                <a:spcPct val="100000"/>
              </a:lnSpc>
              <a:spcBef>
                <a:spcPts val="110"/>
              </a:spcBef>
            </a:pPr>
            <a:r>
              <a:rPr lang="es-MX" sz="1600" b="1" u="heavy" spc="-1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060" algn="just">
              <a:lnSpc>
                <a:spcPct val="100000"/>
              </a:lnSpc>
            </a:pP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valoración,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rescate,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y/o difusión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diversidad </a:t>
            </a:r>
            <a:r>
              <a:rPr lang="es-MX" sz="1600" spc="5" dirty="0">
                <a:latin typeface="Arial" panose="020B0604020202020204" pitchFamily="34" charset="0"/>
                <a:cs typeface="Arial" panose="020B0604020202020204" pitchFamily="34" charset="0"/>
              </a:rPr>
              <a:t>musical</a:t>
            </a:r>
            <a:r>
              <a:rPr lang="es-MX" sz="16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nacional.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060">
              <a:lnSpc>
                <a:spcPct val="100000"/>
              </a:lnSpc>
            </a:pPr>
            <a:r>
              <a:rPr lang="es-MX" sz="16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1600" b="1" u="heavy" spc="-7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heavy" spc="-10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marL="734060">
              <a:lnSpc>
                <a:spcPct val="100000"/>
              </a:lnSpc>
            </a:pPr>
            <a:r>
              <a:rPr lang="es-MX" sz="1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600" spc="1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MX" sz="1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lang="es-MX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16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registro,</a:t>
            </a:r>
            <a:r>
              <a:rPr lang="es-MX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10" dirty="0">
                <a:latin typeface="Arial" panose="020B0604020202020204" pitchFamily="34" charset="0"/>
                <a:cs typeface="Arial" panose="020B0604020202020204" pitchFamily="34" charset="0"/>
              </a:rPr>
              <a:t>edición,</a:t>
            </a:r>
            <a:r>
              <a:rPr lang="es-MX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s-MX" sz="16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y/o</a:t>
            </a:r>
            <a:r>
              <a:rPr lang="es-MX" sz="16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masterización</a:t>
            </a:r>
            <a:r>
              <a:rPr lang="es-MX" sz="16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s-MX" sz="16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16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MX" sz="16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10" dirty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  <a:r>
              <a:rPr lang="es-MX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10" dirty="0">
                <a:latin typeface="Arial" panose="020B0604020202020204" pitchFamily="34" charset="0"/>
                <a:cs typeface="Arial" panose="020B0604020202020204" pitchFamily="34" charset="0"/>
              </a:rPr>
              <a:t>musicales</a:t>
            </a:r>
            <a:r>
              <a:rPr lang="es-MX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6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pc="-10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MX" sz="1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y/o compositores nacionales con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objetivo de </a:t>
            </a:r>
            <a:r>
              <a:rPr lang="es-MX" sz="1600" spc="1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difusión pública </a:t>
            </a:r>
            <a:r>
              <a:rPr lang="es-MX" sz="1600" spc="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diversos soportes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distribución</a:t>
            </a:r>
            <a:r>
              <a:rPr lang="es-MX" sz="16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musical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4060">
              <a:lnSpc>
                <a:spcPct val="100000"/>
              </a:lnSpc>
            </a:pPr>
            <a:endParaRPr lang="es-MX" sz="1600" dirty="0">
              <a:latin typeface="Arial"/>
              <a:cs typeface="Arial"/>
            </a:endParaRP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5" dirty="0" smtClean="0">
                <a:latin typeface="Arial"/>
                <a:cs typeface="Arial"/>
              </a:rPr>
              <a:t>Puede </a:t>
            </a:r>
            <a:r>
              <a:rPr lang="es-MX" sz="1400" spc="-5" dirty="0" smtClean="0">
                <a:latin typeface="Arial"/>
                <a:cs typeface="Arial"/>
              </a:rPr>
              <a:t>considerar </a:t>
            </a:r>
            <a:r>
              <a:rPr lang="es-MX" sz="1400" spc="-5" dirty="0">
                <a:latin typeface="Arial"/>
                <a:cs typeface="Arial"/>
              </a:rPr>
              <a:t>obras musicales </a:t>
            </a:r>
            <a:r>
              <a:rPr lang="es-MX" sz="1400" spc="-10" dirty="0">
                <a:latin typeface="Arial"/>
                <a:cs typeface="Arial"/>
              </a:rPr>
              <a:t>editadas </a:t>
            </a:r>
            <a:r>
              <a:rPr lang="es-MX" sz="1400" dirty="0">
                <a:latin typeface="Arial"/>
                <a:cs typeface="Arial"/>
              </a:rPr>
              <a:t>y/o </a:t>
            </a:r>
            <a:r>
              <a:rPr lang="es-MX" sz="1400" spc="-5" dirty="0">
                <a:latin typeface="Arial"/>
                <a:cs typeface="Arial"/>
              </a:rPr>
              <a:t>de carácter inédito. </a:t>
            </a:r>
          </a:p>
          <a:p>
            <a:pPr marL="734060" marR="721360" algn="just">
              <a:lnSpc>
                <a:spcPct val="100000"/>
              </a:lnSpc>
              <a:spcBef>
                <a:spcPts val="5"/>
              </a:spcBef>
            </a:pPr>
            <a:endParaRPr lang="es-MX" sz="1400" spc="-10" dirty="0">
              <a:latin typeface="Arial"/>
              <a:cs typeface="Arial"/>
            </a:endParaRP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-15" dirty="0">
                <a:latin typeface="Arial"/>
                <a:cs typeface="Arial"/>
              </a:rPr>
              <a:t>D</a:t>
            </a:r>
            <a:r>
              <a:rPr lang="es-MX" sz="1400" spc="-5" dirty="0" smtClean="0">
                <a:latin typeface="Arial"/>
                <a:cs typeface="Arial"/>
              </a:rPr>
              <a:t>ebe </a:t>
            </a:r>
            <a:r>
              <a:rPr lang="es-MX" sz="1400" dirty="0">
                <a:latin typeface="Arial"/>
                <a:cs typeface="Arial"/>
              </a:rPr>
              <a:t>contar con la </a:t>
            </a:r>
            <a:r>
              <a:rPr lang="es-MX" sz="1400" spc="-5" dirty="0">
                <a:latin typeface="Arial"/>
                <a:cs typeface="Arial"/>
              </a:rPr>
              <a:t>participación </a:t>
            </a:r>
            <a:r>
              <a:rPr lang="es-MX" sz="1400" dirty="0">
                <a:latin typeface="Arial"/>
                <a:cs typeface="Arial"/>
              </a:rPr>
              <a:t>de </a:t>
            </a:r>
            <a:r>
              <a:rPr lang="es-MX" sz="1400" spc="-5" dirty="0">
                <a:latin typeface="Arial"/>
                <a:cs typeface="Arial"/>
              </a:rPr>
              <a:t>artistas </a:t>
            </a:r>
            <a:r>
              <a:rPr lang="es-MX" sz="1400" spc="-10" dirty="0">
                <a:latin typeface="Arial"/>
                <a:cs typeface="Arial"/>
              </a:rPr>
              <a:t>peruanos para </a:t>
            </a:r>
            <a:r>
              <a:rPr lang="es-MX" sz="1400" spc="10" dirty="0">
                <a:latin typeface="Arial"/>
                <a:cs typeface="Arial"/>
              </a:rPr>
              <a:t>su </a:t>
            </a:r>
            <a:r>
              <a:rPr lang="es-MX" sz="1400" spc="-5" dirty="0">
                <a:latin typeface="Arial"/>
                <a:cs typeface="Arial"/>
              </a:rPr>
              <a:t>realización.</a:t>
            </a: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MX" sz="1400" spc="-5" dirty="0">
              <a:latin typeface="Arial"/>
              <a:cs typeface="Arial"/>
            </a:endParaRP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-10" dirty="0">
                <a:latin typeface="Arial"/>
                <a:cs typeface="Arial"/>
              </a:rPr>
              <a:t>D</a:t>
            </a:r>
            <a:r>
              <a:rPr lang="es-MX" sz="1400" spc="-10" dirty="0" smtClean="0">
                <a:latin typeface="Arial"/>
                <a:cs typeface="Arial"/>
              </a:rPr>
              <a:t>ebe </a:t>
            </a:r>
            <a:r>
              <a:rPr lang="es-MX" sz="1400" dirty="0">
                <a:latin typeface="Arial"/>
                <a:cs typeface="Arial"/>
              </a:rPr>
              <a:t>contar con </a:t>
            </a:r>
            <a:r>
              <a:rPr lang="es-MX" sz="1400" spc="-5" dirty="0">
                <a:latin typeface="Arial"/>
                <a:cs typeface="Arial"/>
              </a:rPr>
              <a:t>sus respectivas autorizaciones </a:t>
            </a:r>
            <a:r>
              <a:rPr lang="es-MX" sz="1400" dirty="0">
                <a:latin typeface="Arial"/>
                <a:cs typeface="Arial"/>
              </a:rPr>
              <a:t>en materia </a:t>
            </a:r>
            <a:r>
              <a:rPr lang="es-MX" sz="1400" spc="-5" dirty="0">
                <a:latin typeface="Arial"/>
                <a:cs typeface="Arial"/>
              </a:rPr>
              <a:t>de derecho de autor </a:t>
            </a:r>
            <a:r>
              <a:rPr lang="es-MX" sz="1400" dirty="0">
                <a:latin typeface="Arial"/>
                <a:cs typeface="Arial"/>
              </a:rPr>
              <a:t>a fin </a:t>
            </a:r>
            <a:r>
              <a:rPr lang="es-MX" sz="1400" spc="-5" dirty="0">
                <a:latin typeface="Arial"/>
                <a:cs typeface="Arial"/>
              </a:rPr>
              <a:t>de iniciar el proceso de postulación. </a:t>
            </a: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MX" sz="1400" spc="5" dirty="0">
              <a:latin typeface="Arial"/>
              <a:cs typeface="Arial"/>
            </a:endParaRPr>
          </a:p>
          <a:p>
            <a:pPr marL="1019810" marR="72136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5" dirty="0">
                <a:latin typeface="Arial"/>
                <a:cs typeface="Arial"/>
              </a:rPr>
              <a:t>D</a:t>
            </a:r>
            <a:r>
              <a:rPr lang="es-MX" sz="1400" spc="-10" dirty="0" smtClean="0">
                <a:latin typeface="Arial"/>
                <a:cs typeface="Arial"/>
              </a:rPr>
              <a:t>ebe </a:t>
            </a:r>
            <a:r>
              <a:rPr lang="es-MX" sz="1400" dirty="0">
                <a:latin typeface="Arial"/>
                <a:cs typeface="Arial"/>
              </a:rPr>
              <a:t>contar con </a:t>
            </a:r>
            <a:r>
              <a:rPr lang="es-MX" sz="1400" spc="-5" dirty="0">
                <a:latin typeface="Arial"/>
                <a:cs typeface="Arial"/>
              </a:rPr>
              <a:t>una estrategia </a:t>
            </a:r>
            <a:r>
              <a:rPr lang="es-MX" sz="1400" dirty="0">
                <a:latin typeface="Arial"/>
                <a:cs typeface="Arial"/>
              </a:rPr>
              <a:t>definida </a:t>
            </a:r>
            <a:r>
              <a:rPr lang="es-MX" sz="1400" spc="-5" dirty="0">
                <a:latin typeface="Arial"/>
                <a:cs typeface="Arial"/>
              </a:rPr>
              <a:t>para </a:t>
            </a:r>
            <a:r>
              <a:rPr lang="es-MX" sz="1400" dirty="0">
                <a:latin typeface="Arial"/>
                <a:cs typeface="Arial"/>
              </a:rPr>
              <a:t>la distribución </a:t>
            </a:r>
            <a:r>
              <a:rPr lang="es-MX" sz="1400" spc="-5" dirty="0">
                <a:latin typeface="Arial"/>
                <a:cs typeface="Arial"/>
              </a:rPr>
              <a:t>del producto</a:t>
            </a:r>
            <a:r>
              <a:rPr lang="es-MX" sz="1400" spc="-135" dirty="0">
                <a:latin typeface="Arial"/>
                <a:cs typeface="Arial"/>
              </a:rPr>
              <a:t> </a:t>
            </a:r>
            <a:r>
              <a:rPr lang="es-MX" sz="1400" dirty="0">
                <a:latin typeface="Arial"/>
                <a:cs typeface="Arial"/>
              </a:rPr>
              <a:t>musical.</a:t>
            </a:r>
          </a:p>
          <a:p>
            <a:pPr marL="1019810" marR="71945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5" dirty="0">
              <a:latin typeface="Arial"/>
              <a:cs typeface="Arial"/>
            </a:endParaRPr>
          </a:p>
          <a:p>
            <a:pPr marL="1019810" marR="71945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5" dirty="0">
                <a:latin typeface="Arial"/>
                <a:cs typeface="Arial"/>
              </a:rPr>
              <a:t>D</a:t>
            </a:r>
            <a:r>
              <a:rPr lang="es-MX" sz="1400" dirty="0" smtClean="0">
                <a:latin typeface="Arial"/>
                <a:cs typeface="Arial"/>
              </a:rPr>
              <a:t>e </a:t>
            </a:r>
            <a:r>
              <a:rPr lang="es-MX" sz="1400" spc="-5" dirty="0">
                <a:latin typeface="Arial"/>
                <a:cs typeface="Arial"/>
              </a:rPr>
              <a:t>acuerdo </a:t>
            </a:r>
            <a:r>
              <a:rPr lang="es-MX" sz="1400" spc="5" dirty="0">
                <a:latin typeface="Arial"/>
                <a:cs typeface="Arial"/>
              </a:rPr>
              <a:t>a </a:t>
            </a:r>
            <a:r>
              <a:rPr lang="es-MX" sz="1400" spc="-5" dirty="0">
                <a:latin typeface="Arial"/>
                <a:cs typeface="Arial"/>
              </a:rPr>
              <a:t>sus necesidades, debe </a:t>
            </a:r>
            <a:r>
              <a:rPr lang="es-MX" sz="1400" spc="-10" dirty="0">
                <a:latin typeface="Arial"/>
                <a:cs typeface="Arial"/>
              </a:rPr>
              <a:t>indicar </a:t>
            </a:r>
            <a:r>
              <a:rPr lang="es-MX" sz="1400" dirty="0">
                <a:latin typeface="Arial"/>
                <a:cs typeface="Arial"/>
              </a:rPr>
              <a:t>en </a:t>
            </a:r>
            <a:r>
              <a:rPr lang="es-MX" sz="1400" spc="10" dirty="0">
                <a:latin typeface="Arial"/>
                <a:cs typeface="Arial"/>
              </a:rPr>
              <a:t>su </a:t>
            </a:r>
            <a:r>
              <a:rPr lang="es-MX" sz="1400" dirty="0">
                <a:latin typeface="Arial"/>
                <a:cs typeface="Arial"/>
              </a:rPr>
              <a:t>presupuesto que </a:t>
            </a:r>
            <a:r>
              <a:rPr lang="es-MX" sz="1400" spc="-5" dirty="0">
                <a:latin typeface="Arial"/>
                <a:cs typeface="Arial"/>
              </a:rPr>
              <a:t>el estímulo económico </a:t>
            </a:r>
            <a:r>
              <a:rPr lang="es-MX" sz="1400" spc="5" dirty="0">
                <a:latin typeface="Arial"/>
                <a:cs typeface="Arial"/>
              </a:rPr>
              <a:t>a </a:t>
            </a:r>
            <a:r>
              <a:rPr lang="es-MX" sz="1400" spc="-5" dirty="0">
                <a:latin typeface="Arial"/>
                <a:cs typeface="Arial"/>
              </a:rPr>
              <a:t>recibir </a:t>
            </a:r>
            <a:r>
              <a:rPr lang="es-MX" sz="1400" spc="15" dirty="0">
                <a:latin typeface="Arial"/>
                <a:cs typeface="Arial"/>
              </a:rPr>
              <a:t>se </a:t>
            </a:r>
            <a:r>
              <a:rPr lang="es-MX" sz="1400" spc="-5" dirty="0">
                <a:latin typeface="Arial"/>
                <a:cs typeface="Arial"/>
              </a:rPr>
              <a:t>orientará </a:t>
            </a:r>
            <a:r>
              <a:rPr lang="es-MX" sz="1400" dirty="0">
                <a:latin typeface="Arial"/>
                <a:cs typeface="Arial"/>
              </a:rPr>
              <a:t>a </a:t>
            </a:r>
            <a:r>
              <a:rPr lang="es-MX" sz="1400" b="1" spc="-10" dirty="0">
                <a:latin typeface="Arial"/>
                <a:cs typeface="Arial"/>
              </a:rPr>
              <a:t>servicios relacionados </a:t>
            </a:r>
            <a:r>
              <a:rPr lang="es-MX" sz="1400" b="1" dirty="0">
                <a:latin typeface="Arial"/>
                <a:cs typeface="Arial"/>
              </a:rPr>
              <a:t>a la </a:t>
            </a:r>
            <a:r>
              <a:rPr lang="es-MX" sz="1400" b="1" spc="-5" dirty="0">
                <a:latin typeface="Arial"/>
                <a:cs typeface="Arial"/>
              </a:rPr>
              <a:t>producción </a:t>
            </a:r>
            <a:r>
              <a:rPr lang="es-MX" sz="1400" b="1" dirty="0" smtClean="0">
                <a:latin typeface="Arial"/>
                <a:cs typeface="Arial"/>
              </a:rPr>
              <a:t>discográfica.</a:t>
            </a:r>
            <a:endParaRPr lang="es-MX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009878" y="132079"/>
            <a:ext cx="10172242" cy="379285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469004" marR="5080" indent="-315849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Producción 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Discográfica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200" y="1411857"/>
            <a:ext cx="1165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81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registro, edición, mezcla y/o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masterización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elaboración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arreglos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alquileres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equipos y salas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honorarios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músicos y/o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edición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formato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distribución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autorizaciones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licencias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s-MX" sz="1600" b="1" spc="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060">
              <a:lnSpc>
                <a:spcPct val="100000"/>
              </a:lnSpc>
            </a:pPr>
            <a:endParaRPr lang="es-MX" sz="1600" b="1" spc="5" dirty="0" smtClean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</a:pPr>
            <a:r>
              <a:rPr lang="es-MX" sz="1600" b="1" spc="5" dirty="0" smtClean="0">
                <a:latin typeface="Arial"/>
                <a:cs typeface="Arial"/>
              </a:rPr>
              <a:t>Monto </a:t>
            </a:r>
            <a:r>
              <a:rPr lang="es-MX" sz="1600" b="1" dirty="0">
                <a:latin typeface="Arial"/>
                <a:cs typeface="Arial"/>
              </a:rPr>
              <a:t>máximo por beneficiario </a:t>
            </a:r>
            <a:r>
              <a:rPr lang="es-MX" sz="1600" spc="5" dirty="0">
                <a:latin typeface="Arial"/>
                <a:cs typeface="Arial"/>
              </a:rPr>
              <a:t>S/</a:t>
            </a:r>
            <a:r>
              <a:rPr lang="es-MX" sz="1600" spc="-125" dirty="0">
                <a:latin typeface="Arial"/>
                <a:cs typeface="Arial"/>
              </a:rPr>
              <a:t> </a:t>
            </a:r>
            <a:r>
              <a:rPr lang="es-MX" sz="1600" spc="-5" dirty="0" smtClean="0">
                <a:latin typeface="Arial"/>
                <a:cs typeface="Arial"/>
              </a:rPr>
              <a:t>30,000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210,000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7</a:t>
            </a:r>
          </a:p>
          <a:p>
            <a:pPr marL="734060">
              <a:lnSpc>
                <a:spcPct val="100000"/>
              </a:lnSpc>
            </a:pPr>
            <a:endParaRPr lang="es-MX" sz="1600" dirty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  <a:tabLst>
                <a:tab pos="7106284" algn="l"/>
                <a:tab pos="9447530" algn="l"/>
              </a:tabLst>
            </a:pPr>
            <a:r>
              <a:rPr lang="es-MX" sz="1600" b="1" spc="-5" dirty="0">
                <a:latin typeface="Arial"/>
                <a:cs typeface="Arial"/>
              </a:rPr>
              <a:t>Postulantes  </a:t>
            </a:r>
            <a:r>
              <a:rPr lang="es-MX" sz="1600" spc="-5" dirty="0">
                <a:latin typeface="Arial"/>
                <a:cs typeface="Arial"/>
              </a:rPr>
              <a:t>Personas  jurídicas </a:t>
            </a:r>
            <a:r>
              <a:rPr lang="es-MX" sz="1600" spc="-5" dirty="0" smtClean="0">
                <a:latin typeface="Arial"/>
                <a:cs typeface="Arial"/>
              </a:rPr>
              <a:t>de </a:t>
            </a:r>
            <a:r>
              <a:rPr lang="es-MX" sz="1600" spc="-10" dirty="0" smtClean="0">
                <a:latin typeface="Arial"/>
                <a:cs typeface="Arial"/>
              </a:rPr>
              <a:t>derecho</a:t>
            </a:r>
            <a:r>
              <a:rPr lang="es-MX" sz="1600" spc="160" dirty="0" smtClean="0">
                <a:latin typeface="Arial"/>
                <a:cs typeface="Arial"/>
              </a:rPr>
              <a:t> </a:t>
            </a:r>
            <a:r>
              <a:rPr lang="es-MX" sz="1600" spc="-5" dirty="0">
                <a:latin typeface="Arial"/>
                <a:cs typeface="Arial"/>
              </a:rPr>
              <a:t>privado </a:t>
            </a:r>
            <a:r>
              <a:rPr lang="es-MX" sz="1600" spc="-10" dirty="0" smtClean="0">
                <a:latin typeface="Arial"/>
                <a:cs typeface="Arial"/>
              </a:rPr>
              <a:t>domiciliadas </a:t>
            </a:r>
            <a:r>
              <a:rPr lang="es-MX" sz="1600" spc="-5" dirty="0" smtClean="0">
                <a:latin typeface="Arial"/>
                <a:cs typeface="Arial"/>
              </a:rPr>
              <a:t>en el </a:t>
            </a:r>
            <a:r>
              <a:rPr lang="es-MX" sz="1600" dirty="0" smtClean="0">
                <a:latin typeface="Arial"/>
                <a:cs typeface="Arial"/>
              </a:rPr>
              <a:t>Perú / </a:t>
            </a:r>
            <a:r>
              <a:rPr lang="es-MX" sz="1600" spc="-5" dirty="0" smtClean="0">
                <a:latin typeface="Arial"/>
                <a:cs typeface="Arial"/>
              </a:rPr>
              <a:t>Personas </a:t>
            </a:r>
            <a:r>
              <a:rPr lang="es-MX" sz="1600" spc="-10" dirty="0" smtClean="0">
                <a:latin typeface="Arial"/>
                <a:cs typeface="Arial"/>
              </a:rPr>
              <a:t>naturales </a:t>
            </a:r>
            <a:r>
              <a:rPr lang="es-MX" sz="1600" spc="-10" dirty="0">
                <a:latin typeface="Arial"/>
                <a:cs typeface="Arial"/>
              </a:rPr>
              <a:t>peruanas</a:t>
            </a:r>
            <a:r>
              <a:rPr lang="es-MX" sz="1600" spc="210" dirty="0">
                <a:latin typeface="Arial"/>
                <a:cs typeface="Arial"/>
              </a:rPr>
              <a:t> </a:t>
            </a:r>
            <a:r>
              <a:rPr lang="es-MX" sz="1600" dirty="0" smtClean="0">
                <a:latin typeface="Arial"/>
                <a:cs typeface="Arial"/>
              </a:rPr>
              <a:t>o extranjeras residentes en el Perú.</a:t>
            </a:r>
            <a:endParaRPr lang="es-MX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118485" marR="5080" indent="-308610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Producción</a:t>
            </a:r>
            <a:r>
              <a:rPr sz="4000" b="1" spc="-1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 Artes</a:t>
            </a:r>
            <a:r>
              <a:rPr sz="40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Escénicas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488" y="1676400"/>
            <a:ext cx="10738485" cy="3935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Contribuir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la ampliación de la </a:t>
            </a:r>
            <a:r>
              <a:rPr sz="1600" spc="-5" dirty="0">
                <a:latin typeface="Arial"/>
                <a:cs typeface="Arial"/>
              </a:rPr>
              <a:t>diversidad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obras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artes </a:t>
            </a:r>
            <a:r>
              <a:rPr sz="1600" dirty="0">
                <a:latin typeface="Arial"/>
                <a:cs typeface="Arial"/>
              </a:rPr>
              <a:t>escénicas, </a:t>
            </a:r>
            <a:r>
              <a:rPr sz="1600" spc="-5" dirty="0">
                <a:latin typeface="Arial"/>
                <a:cs typeface="Arial"/>
              </a:rPr>
              <a:t>incluyendo </a:t>
            </a:r>
            <a:r>
              <a:rPr sz="1600" dirty="0">
                <a:latin typeface="Arial"/>
                <a:cs typeface="Arial"/>
              </a:rPr>
              <a:t>espectáculos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musicales</a:t>
            </a:r>
            <a:r>
              <a:rPr sz="1600" spc="10" dirty="0" smtClean="0">
                <a:latin typeface="Arial"/>
                <a:cs typeface="Arial"/>
              </a:rPr>
              <a:t>.</a:t>
            </a:r>
            <a:endParaRPr lang="es-MX"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es-MX" sz="1600" b="1" u="heavy" spc="-5" dirty="0" smtClean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1600" b="1" u="heavy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 PROYECTO</a:t>
            </a:r>
            <a:endParaRPr lang="es-MX"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proyecto consiste en la producción de una obra artística escénica, que incluye todas las etapas de su realización hasta su puesta en escena (en adelante, el Proyecto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2700" marR="6350" algn="just">
              <a:lnSpc>
                <a:spcPct val="100000"/>
              </a:lnSpc>
            </a:pPr>
            <a:endParaRPr lang="es-MX" sz="1600" dirty="0"/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ebe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contar con la participación de artistas peruanos para su realización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6350" algn="just">
              <a:lnSpc>
                <a:spcPct val="10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contar con un documento firmado por el/la autor/a, autores/as o derechohabientes de la obra escénica propuesta para su producción, en el cual se indique tener conocimiento de la postulación del Proyecto al presente Concurso.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contar con una estrategia de exhibición de la producción escénica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6350" algn="just">
              <a:lnSpc>
                <a:spcPct val="10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acuerdo a sus necesidades, debe indicar en su presupuesto que el estímulo económico a recibir se orientará 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servicios relacionados a la producción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escénica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</a:pPr>
            <a:endParaRPr lang="es-MX" sz="1600" dirty="0"/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ángulo 10"/>
          <p:cNvSpPr/>
          <p:nvPr/>
        </p:nvSpPr>
        <p:spPr>
          <a:xfrm>
            <a:off x="381000" y="1552065"/>
            <a:ext cx="1135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81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honorarios </a:t>
            </a:r>
            <a:r>
              <a:rPr lang="es-MX" sz="1600" dirty="0"/>
              <a:t>artísticos y </a:t>
            </a:r>
            <a:r>
              <a:rPr lang="es-MX" sz="1600" dirty="0" smtClean="0"/>
              <a:t>técnicos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derechos </a:t>
            </a:r>
            <a:r>
              <a:rPr lang="es-MX" sz="1600" dirty="0"/>
              <a:t>de </a:t>
            </a:r>
            <a:r>
              <a:rPr lang="es-MX" sz="1600" dirty="0" smtClean="0"/>
              <a:t>autor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seguros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escenografía</a:t>
            </a:r>
            <a:r>
              <a:rPr lang="es-MX" sz="1600" dirty="0"/>
              <a:t>, </a:t>
            </a:r>
            <a:r>
              <a:rPr lang="es-MX" sz="1600" dirty="0" smtClean="0"/>
              <a:t>utilería</a:t>
            </a:r>
            <a:r>
              <a:rPr lang="es-MX" sz="1600" dirty="0"/>
              <a:t>, </a:t>
            </a:r>
            <a:r>
              <a:rPr lang="es-MX" sz="1600" dirty="0" smtClean="0"/>
              <a:t>maquillaje</a:t>
            </a:r>
            <a:r>
              <a:rPr lang="es-MX" sz="1600" dirty="0"/>
              <a:t>, </a:t>
            </a:r>
            <a:r>
              <a:rPr lang="es-MX" sz="1600" dirty="0" smtClean="0"/>
              <a:t>vestuario</a:t>
            </a:r>
            <a:r>
              <a:rPr lang="es-MX" sz="1600" dirty="0"/>
              <a:t>, </a:t>
            </a:r>
            <a:r>
              <a:rPr lang="es-MX" sz="1600" dirty="0" smtClean="0"/>
              <a:t>iluminación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alquiler </a:t>
            </a:r>
            <a:r>
              <a:rPr lang="es-MX" sz="1600" dirty="0"/>
              <a:t>de equipos y espacios de </a:t>
            </a:r>
            <a:r>
              <a:rPr lang="es-MX" sz="1600" dirty="0" smtClean="0"/>
              <a:t>ensayo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movilidad </a:t>
            </a:r>
            <a:r>
              <a:rPr lang="es-MX" sz="1600" dirty="0"/>
              <a:t>y </a:t>
            </a:r>
            <a:r>
              <a:rPr lang="es-MX" sz="1600" dirty="0" smtClean="0"/>
              <a:t>traslados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materiales </a:t>
            </a:r>
            <a:r>
              <a:rPr lang="es-MX" sz="1600" dirty="0"/>
              <a:t>para </a:t>
            </a:r>
            <a:r>
              <a:rPr lang="es-MX" sz="1600" dirty="0" smtClean="0"/>
              <a:t>ensayos</a:t>
            </a: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servicios </a:t>
            </a:r>
            <a:r>
              <a:rPr lang="es-MX" sz="1600" dirty="0"/>
              <a:t>de difusión</a:t>
            </a:r>
            <a:r>
              <a:rPr lang="es-MX" sz="1600" dirty="0" smtClean="0"/>
              <a:t>.</a:t>
            </a:r>
          </a:p>
          <a:p>
            <a:pPr marL="1191260" lvl="1"/>
            <a:endParaRPr lang="es-MX" sz="1600" b="1" spc="5" dirty="0" smtClean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</a:pPr>
            <a:r>
              <a:rPr lang="es-MX" sz="1600" b="1" spc="5" dirty="0" smtClean="0">
                <a:latin typeface="Arial"/>
                <a:cs typeface="Arial"/>
              </a:rPr>
              <a:t>Monto </a:t>
            </a:r>
            <a:r>
              <a:rPr lang="es-MX" sz="1600" b="1" dirty="0">
                <a:latin typeface="Arial"/>
                <a:cs typeface="Arial"/>
              </a:rPr>
              <a:t>máximo por beneficiario </a:t>
            </a:r>
            <a:r>
              <a:rPr lang="es-MX" sz="1600" spc="5" dirty="0">
                <a:latin typeface="Arial"/>
                <a:cs typeface="Arial"/>
              </a:rPr>
              <a:t>S/</a:t>
            </a:r>
            <a:r>
              <a:rPr lang="es-MX" sz="1600" spc="-125" dirty="0">
                <a:latin typeface="Arial"/>
                <a:cs typeface="Arial"/>
              </a:rPr>
              <a:t> </a:t>
            </a:r>
            <a:r>
              <a:rPr lang="es-MX" sz="1600" spc="-5" dirty="0" smtClean="0">
                <a:latin typeface="Arial"/>
                <a:cs typeface="Arial"/>
              </a:rPr>
              <a:t>30,000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210,000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7</a:t>
            </a:r>
          </a:p>
          <a:p>
            <a:pPr marL="734060">
              <a:lnSpc>
                <a:spcPct val="100000"/>
              </a:lnSpc>
            </a:pPr>
            <a:endParaRPr lang="es-MX" sz="1600" dirty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  <a:tabLst>
                <a:tab pos="7106284" algn="l"/>
                <a:tab pos="9447530" algn="l"/>
              </a:tabLst>
            </a:pPr>
            <a:r>
              <a:rPr lang="es-MX" sz="1600" b="1" spc="-5" dirty="0">
                <a:latin typeface="Arial"/>
                <a:cs typeface="Arial"/>
              </a:rPr>
              <a:t>Postulantes  </a:t>
            </a:r>
            <a:r>
              <a:rPr lang="es-MX" sz="1600" spc="-5" dirty="0">
                <a:latin typeface="Arial"/>
                <a:cs typeface="Arial"/>
              </a:rPr>
              <a:t>Personas  jurídicas </a:t>
            </a:r>
            <a:r>
              <a:rPr lang="es-MX" sz="1600" spc="-5" dirty="0" smtClean="0">
                <a:latin typeface="Arial"/>
                <a:cs typeface="Arial"/>
              </a:rPr>
              <a:t>de </a:t>
            </a:r>
            <a:r>
              <a:rPr lang="es-MX" sz="1600" spc="-10" dirty="0" smtClean="0">
                <a:latin typeface="Arial"/>
                <a:cs typeface="Arial"/>
              </a:rPr>
              <a:t>derecho</a:t>
            </a:r>
            <a:r>
              <a:rPr lang="es-MX" sz="1600" spc="160" dirty="0" smtClean="0">
                <a:latin typeface="Arial"/>
                <a:cs typeface="Arial"/>
              </a:rPr>
              <a:t> </a:t>
            </a:r>
            <a:r>
              <a:rPr lang="es-MX" sz="1600" spc="-5" dirty="0">
                <a:latin typeface="Arial"/>
                <a:cs typeface="Arial"/>
              </a:rPr>
              <a:t>privado </a:t>
            </a:r>
            <a:r>
              <a:rPr lang="es-MX" sz="1600" spc="-10" dirty="0" smtClean="0">
                <a:latin typeface="Arial"/>
                <a:cs typeface="Arial"/>
              </a:rPr>
              <a:t>domiciliadas </a:t>
            </a:r>
            <a:r>
              <a:rPr lang="es-MX" sz="1600" spc="-5" dirty="0" smtClean="0">
                <a:latin typeface="Arial"/>
                <a:cs typeface="Arial"/>
              </a:rPr>
              <a:t>en el </a:t>
            </a:r>
            <a:r>
              <a:rPr lang="es-MX" sz="1600" dirty="0" smtClean="0">
                <a:latin typeface="Arial"/>
                <a:cs typeface="Arial"/>
              </a:rPr>
              <a:t>Perú / </a:t>
            </a:r>
            <a:r>
              <a:rPr lang="es-MX" sz="1600" spc="-5" dirty="0" smtClean="0">
                <a:latin typeface="Arial"/>
                <a:cs typeface="Arial"/>
              </a:rPr>
              <a:t>Personas </a:t>
            </a:r>
            <a:r>
              <a:rPr lang="es-MX" sz="1600" spc="-10" dirty="0" smtClean="0">
                <a:latin typeface="Arial"/>
                <a:cs typeface="Arial"/>
              </a:rPr>
              <a:t>naturales </a:t>
            </a:r>
            <a:r>
              <a:rPr lang="es-MX" sz="1600" spc="-10" dirty="0">
                <a:latin typeface="Arial"/>
                <a:cs typeface="Arial"/>
              </a:rPr>
              <a:t>peruanas</a:t>
            </a:r>
            <a:r>
              <a:rPr lang="es-MX" sz="1600" spc="210" dirty="0">
                <a:latin typeface="Arial"/>
                <a:cs typeface="Arial"/>
              </a:rPr>
              <a:t> </a:t>
            </a:r>
            <a:r>
              <a:rPr lang="es-MX" sz="1600" dirty="0" smtClean="0">
                <a:latin typeface="Arial"/>
                <a:cs typeface="Arial"/>
              </a:rPr>
              <a:t>o extranjeras residentes en el Perú.</a:t>
            </a:r>
            <a:endParaRPr lang="es-MX" sz="16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162278" y="284479"/>
            <a:ext cx="10172242" cy="379285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>
            <a:lvl1pPr>
              <a:defRPr sz="1150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3118485" marR="5080" indent="-3086100">
              <a:lnSpc>
                <a:spcPts val="4320"/>
              </a:lnSpc>
              <a:spcBef>
                <a:spcPts val="655"/>
              </a:spcBef>
            </a:pPr>
            <a:r>
              <a:rPr lang="es-MX" sz="4000" b="1" kern="0" spc="5" smtClean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lang="es-MX" sz="4000" b="1" kern="0" spc="-5" smtClean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lang="es-MX" sz="4000" b="1" kern="0" spc="5" smtClean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lang="es-MX" sz="4000" b="1" kern="0" smtClean="0">
                <a:solidFill>
                  <a:srgbClr val="6F2F9F"/>
                </a:solidFill>
                <a:latin typeface="Arial"/>
                <a:cs typeface="Arial"/>
              </a:rPr>
              <a:t>Producción</a:t>
            </a:r>
            <a:r>
              <a:rPr lang="es-MX" sz="4000" b="1" kern="0" spc="-185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s-MX" sz="4000" b="1" kern="0" spc="5" smtClean="0">
                <a:solidFill>
                  <a:srgbClr val="6F2F9F"/>
                </a:solidFill>
                <a:latin typeface="Arial"/>
                <a:cs typeface="Arial"/>
              </a:rPr>
              <a:t>de  Artes</a:t>
            </a:r>
            <a:r>
              <a:rPr lang="es-MX" sz="4000" b="1" kern="0" spc="-35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s-MX" sz="4000" b="1" kern="0" smtClean="0">
                <a:solidFill>
                  <a:srgbClr val="6F2F9F"/>
                </a:solidFill>
                <a:latin typeface="Arial"/>
                <a:cs typeface="Arial"/>
              </a:rPr>
              <a:t>Escénicas</a:t>
            </a:r>
            <a:endParaRPr lang="es-MX" sz="400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247" y="2870"/>
            <a:ext cx="9197340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15620" marR="5080" indent="-50292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Festivales,  Festividades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y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Ferias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las</a:t>
            </a:r>
            <a:r>
              <a:rPr sz="4000" b="1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488" y="1772982"/>
            <a:ext cx="10683875" cy="35612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Contribuir </a:t>
            </a:r>
            <a:r>
              <a:rPr sz="1600" dirty="0">
                <a:latin typeface="Arial"/>
                <a:cs typeface="Arial"/>
              </a:rPr>
              <a:t>a la ampliación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diversidad de </a:t>
            </a:r>
            <a:r>
              <a:rPr sz="1600" dirty="0">
                <a:latin typeface="Arial"/>
                <a:cs typeface="Arial"/>
              </a:rPr>
              <a:t>la oferta y el </a:t>
            </a:r>
            <a:r>
              <a:rPr sz="1600" spc="5" dirty="0">
                <a:latin typeface="Arial"/>
                <a:cs typeface="Arial"/>
              </a:rPr>
              <a:t>consumo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las </a:t>
            </a:r>
            <a:r>
              <a:rPr sz="1600" spc="-5" dirty="0">
                <a:latin typeface="Arial"/>
                <a:cs typeface="Arial"/>
              </a:rPr>
              <a:t>artes </a:t>
            </a:r>
            <a:r>
              <a:rPr sz="1600" dirty="0">
                <a:latin typeface="Arial"/>
                <a:cs typeface="Arial"/>
              </a:rPr>
              <a:t>escénicas, visuales y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música.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6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PROYECTO</a:t>
            </a:r>
            <a:endParaRPr lang="es-MX" sz="1600" b="1" u="heavy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proyecto consiste en la organización, programación y desarrollo de festivales, festividades, ferias, bienales, encuentros u otras plataformas de exhibición pública de obras y expresiones artísticas escénicas, artes visuales y/o de la música a desarrollarse en el territorio nacional (en adelante, el Proyecto). </a:t>
            </a:r>
            <a:endParaRPr lang="es-MX" sz="1600" b="1" u="heavy" spc="-5" dirty="0" smtClean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298450" marR="571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contar con un equipo de gestión con experiencia en la organización de eventos de exhibición de las artes escénicas, artes visuales y/o música.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1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1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acuerdo a sus necesidades, debe indicar en su presupuesto que el estímulo económico a recibir se orientará 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servicios relacionados a la producción y programación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15" algn="just">
              <a:lnSpc>
                <a:spcPct val="100000"/>
              </a:lnSpc>
            </a:pPr>
            <a:endParaRPr lang="es-MX" sz="1600" dirty="0"/>
          </a:p>
          <a:p>
            <a:pPr marL="12700" marR="5715" algn="just">
              <a:lnSpc>
                <a:spcPct val="100000"/>
              </a:lnSpc>
            </a:pPr>
            <a:endParaRPr lang="es-MX" sz="1600" dirty="0"/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247" y="2870"/>
            <a:ext cx="9197340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15620" marR="5080" indent="-502920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4000" b="1" spc="-1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Festivales,  Festividades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y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Ferias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las</a:t>
            </a:r>
            <a:r>
              <a:rPr sz="4000" b="1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145" y="1710771"/>
            <a:ext cx="10683875" cy="3707425"/>
          </a:xfrm>
          <a:prstGeom prst="rect">
            <a:avLst/>
          </a:prstGeom>
        </p:spPr>
        <p:txBody>
          <a:bodyPr vert="horz" wrap="square" lIns="0" tIns="13970" rIns="0" bIns="0" numCol="2" rtlCol="0">
            <a:spAutoFit/>
          </a:bodyPr>
          <a:lstStyle/>
          <a:p>
            <a:pPr marL="298450" marR="571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Tales como: 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honorarios de artistas y/o técnicos 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curaduría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movilidades y traslados 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hospedajes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seguros para artistas y/o técnicos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trámites de permisos y autorizaciones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participación de programadores u otros agentes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715" lvl="1"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plataformas de exhibición nacionales o internacionales</a:t>
            </a:r>
          </a:p>
          <a:p>
            <a:pPr marL="12700" marR="5715" algn="just">
              <a:lnSpc>
                <a:spcPct val="100000"/>
              </a:lnSpc>
            </a:pPr>
            <a:endParaRPr lang="es-MX" sz="1600" dirty="0" smtClean="0"/>
          </a:p>
          <a:p>
            <a:pPr marL="298450" marR="571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Dentro </a:t>
            </a:r>
            <a:r>
              <a:rPr lang="es-MX" sz="1600" dirty="0"/>
              <a:t>del presupuesto solicitado, se podrá considerar, </a:t>
            </a:r>
            <a:r>
              <a:rPr lang="es-MX" sz="1600" b="1" dirty="0"/>
              <a:t>hasta un máximo del veinte por ciento (20%) en gastos operativos </a:t>
            </a:r>
            <a:r>
              <a:rPr lang="es-MX" sz="1600" dirty="0"/>
              <a:t>tales como: </a:t>
            </a:r>
          </a:p>
          <a:p>
            <a:pPr marL="755650" marR="5715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/>
              <a:t>alquileres </a:t>
            </a:r>
            <a:r>
              <a:rPr lang="es-MX" sz="1600" dirty="0"/>
              <a:t>de luces, sonido, escenario, estructuras, grupo electrógeno, baños, salas o espacios, así como servicios de difusión, prensa y seguridad. </a:t>
            </a:r>
          </a:p>
          <a:p>
            <a:pPr marL="12700" marR="5715" algn="just">
              <a:lnSpc>
                <a:spcPct val="100000"/>
              </a:lnSpc>
            </a:pPr>
            <a:endParaRPr lang="es-MX" sz="1600" b="1" spc="5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lang="es-MX" sz="1600" b="1" spc="5" dirty="0">
                <a:latin typeface="Arial"/>
                <a:cs typeface="Arial"/>
              </a:rPr>
              <a:t>Monto </a:t>
            </a:r>
            <a:r>
              <a:rPr lang="es-MX" sz="1600" b="1" spc="-5" dirty="0">
                <a:latin typeface="Arial"/>
                <a:cs typeface="Arial"/>
              </a:rPr>
              <a:t>fijo </a:t>
            </a:r>
            <a:r>
              <a:rPr lang="es-MX" sz="1600" b="1" dirty="0">
                <a:latin typeface="Arial"/>
                <a:cs typeface="Arial"/>
              </a:rPr>
              <a:t>por beneficiario </a:t>
            </a:r>
            <a:r>
              <a:rPr lang="es-MX" sz="1600" spc="5" dirty="0">
                <a:latin typeface="Arial"/>
                <a:cs typeface="Arial"/>
              </a:rPr>
              <a:t>S/</a:t>
            </a:r>
            <a:r>
              <a:rPr lang="es-MX" sz="1600" spc="-85" dirty="0">
                <a:latin typeface="Arial"/>
                <a:cs typeface="Arial"/>
              </a:rPr>
              <a:t> </a:t>
            </a:r>
            <a:r>
              <a:rPr lang="es-MX" sz="1600" spc="-5" dirty="0" smtClean="0">
                <a:latin typeface="Arial"/>
                <a:cs typeface="Arial"/>
              </a:rPr>
              <a:t>60,000</a:t>
            </a:r>
          </a:p>
          <a:p>
            <a:pPr marL="12700" marR="5715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</a:t>
            </a:r>
            <a:r>
              <a:rPr lang="es-MX" sz="1600" spc="-5" dirty="0" smtClean="0">
                <a:latin typeface="Arial"/>
                <a:cs typeface="Arial"/>
              </a:rPr>
              <a:t> S/ 480,000</a:t>
            </a:r>
          </a:p>
          <a:p>
            <a:pPr marL="12700" marR="5715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</a:t>
            </a:r>
            <a:r>
              <a:rPr lang="es-MX" sz="1600" spc="-5" dirty="0" smtClean="0">
                <a:latin typeface="Arial"/>
                <a:cs typeface="Arial"/>
              </a:rPr>
              <a:t> 8</a:t>
            </a:r>
          </a:p>
          <a:p>
            <a:pPr marL="12700" algn="just">
              <a:lnSpc>
                <a:spcPct val="100000"/>
              </a:lnSpc>
            </a:pPr>
            <a:endParaRPr lang="es-MX" sz="16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b="1" dirty="0" smtClean="0">
                <a:latin typeface="Arial"/>
                <a:cs typeface="Arial"/>
              </a:rPr>
              <a:t>Postulantes </a:t>
            </a:r>
            <a:r>
              <a:rPr lang="es-MX" sz="1600" spc="-5" dirty="0">
                <a:latin typeface="Arial"/>
                <a:cs typeface="Arial"/>
              </a:rPr>
              <a:t>Personas jurídicas </a:t>
            </a:r>
            <a:r>
              <a:rPr lang="es-MX" sz="1600" dirty="0">
                <a:latin typeface="Arial"/>
                <a:cs typeface="Arial"/>
              </a:rPr>
              <a:t>de </a:t>
            </a:r>
            <a:r>
              <a:rPr lang="es-MX" sz="1600" spc="-5" dirty="0">
                <a:latin typeface="Arial"/>
                <a:cs typeface="Arial"/>
              </a:rPr>
              <a:t>derecho privado </a:t>
            </a:r>
            <a:r>
              <a:rPr lang="es-MX" sz="1600" dirty="0">
                <a:latin typeface="Arial"/>
                <a:cs typeface="Arial"/>
              </a:rPr>
              <a:t>domiciliadas en el</a:t>
            </a:r>
            <a:r>
              <a:rPr lang="es-MX" sz="1600" spc="-125" dirty="0">
                <a:latin typeface="Arial"/>
                <a:cs typeface="Arial"/>
              </a:rPr>
              <a:t> </a:t>
            </a:r>
            <a:r>
              <a:rPr lang="es-MX" sz="1600" dirty="0">
                <a:latin typeface="Arial"/>
                <a:cs typeface="Arial"/>
              </a:rPr>
              <a:t>Perú</a:t>
            </a:r>
          </a:p>
          <a:p>
            <a:pPr marL="12700" marR="5715" algn="just">
              <a:lnSpc>
                <a:spcPct val="100000"/>
              </a:lnSpc>
            </a:pPr>
            <a:endParaRPr lang="es-MX" sz="1600" dirty="0"/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966469"/>
          </a:xfrm>
          <a:custGeom>
            <a:avLst/>
            <a:gdLst/>
            <a:ahLst/>
            <a:cxnLst/>
            <a:rect l="l" t="t" r="r" b="b"/>
            <a:pathLst>
              <a:path w="12189460" h="966469">
                <a:moveTo>
                  <a:pt x="0" y="966215"/>
                </a:moveTo>
                <a:lnTo>
                  <a:pt x="12188951" y="966215"/>
                </a:lnTo>
                <a:lnTo>
                  <a:pt x="12188952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E3D4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87600" y="6511849"/>
            <a:ext cx="823340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582E74"/>
                </a:solidFill>
                <a:latin typeface="Arial"/>
                <a:cs typeface="Arial"/>
              </a:rPr>
              <a:t>No se registraron </a:t>
            </a:r>
            <a:r>
              <a:rPr sz="1400" b="1" spc="-15" dirty="0">
                <a:solidFill>
                  <a:srgbClr val="582E74"/>
                </a:solidFill>
                <a:latin typeface="Arial"/>
                <a:cs typeface="Arial"/>
              </a:rPr>
              <a:t>postulaciones de Apurímac, </a:t>
            </a:r>
            <a:r>
              <a:rPr sz="1400" b="1" spc="-10" dirty="0">
                <a:solidFill>
                  <a:srgbClr val="582E74"/>
                </a:solidFill>
                <a:latin typeface="Arial"/>
                <a:cs typeface="Arial"/>
              </a:rPr>
              <a:t>Madre </a:t>
            </a:r>
            <a:r>
              <a:rPr sz="1400" b="1" spc="-15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400" b="1" spc="-10" dirty="0">
                <a:solidFill>
                  <a:srgbClr val="582E74"/>
                </a:solidFill>
                <a:latin typeface="Arial"/>
                <a:cs typeface="Arial"/>
              </a:rPr>
              <a:t>Dios, </a:t>
            </a:r>
            <a:r>
              <a:rPr sz="1400" b="1" spc="-15" dirty="0">
                <a:solidFill>
                  <a:srgbClr val="582E74"/>
                </a:solidFill>
                <a:latin typeface="Arial"/>
                <a:cs typeface="Arial"/>
              </a:rPr>
              <a:t>Moquegua, Huancavelica </a:t>
            </a:r>
            <a:r>
              <a:rPr sz="1400" b="1" spc="-5" dirty="0">
                <a:solidFill>
                  <a:srgbClr val="582E74"/>
                </a:solidFill>
                <a:latin typeface="Arial"/>
                <a:cs typeface="Arial"/>
              </a:rPr>
              <a:t>y</a:t>
            </a:r>
            <a:r>
              <a:rPr sz="1400" b="1" spc="15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582E74"/>
                </a:solidFill>
                <a:latin typeface="Arial"/>
                <a:cs typeface="Arial"/>
              </a:rPr>
              <a:t>Tumbes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1728" y="1018032"/>
            <a:ext cx="3264408" cy="477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797044" y="1155953"/>
            <a:ext cx="835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Amazonas: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9715" y="1338834"/>
            <a:ext cx="163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9715" y="1521409"/>
            <a:ext cx="1097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819" y="2124532"/>
            <a:ext cx="8470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Cajamarca: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819" y="2308097"/>
            <a:ext cx="168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4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1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beneficiario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89703" y="1447800"/>
            <a:ext cx="1012190" cy="859790"/>
          </a:xfrm>
          <a:custGeom>
            <a:avLst/>
            <a:gdLst/>
            <a:ahLst/>
            <a:cxnLst/>
            <a:rect l="l" t="t" r="r" b="b"/>
            <a:pathLst>
              <a:path w="1012189" h="859789">
                <a:moveTo>
                  <a:pt x="1012190" y="859409"/>
                </a:moveTo>
                <a:lnTo>
                  <a:pt x="1012190" y="591312"/>
                </a:lnTo>
                <a:lnTo>
                  <a:pt x="0" y="591312"/>
                </a:lnTo>
                <a:lnTo>
                  <a:pt x="0" y="0"/>
                </a:lnTo>
                <a:lnTo>
                  <a:pt x="228600" y="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467855" y="3243072"/>
            <a:ext cx="103632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574535" y="2103120"/>
            <a:ext cx="103632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449823" y="2298192"/>
            <a:ext cx="103632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59552" y="3389376"/>
            <a:ext cx="103632" cy="109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342888" y="3950208"/>
            <a:ext cx="103632" cy="106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946647" y="3407664"/>
            <a:ext cx="103632" cy="109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044184" y="3477767"/>
            <a:ext cx="1598930" cy="218440"/>
          </a:xfrm>
          <a:custGeom>
            <a:avLst/>
            <a:gdLst/>
            <a:ahLst/>
            <a:cxnLst/>
            <a:rect l="l" t="t" r="r" b="b"/>
            <a:pathLst>
              <a:path w="1598929" h="218439">
                <a:moveTo>
                  <a:pt x="1598421" y="218313"/>
                </a:moveTo>
                <a:lnTo>
                  <a:pt x="799211" y="218313"/>
                </a:lnTo>
                <a:lnTo>
                  <a:pt x="799211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568440" y="2877311"/>
            <a:ext cx="2447925" cy="421640"/>
          </a:xfrm>
          <a:custGeom>
            <a:avLst/>
            <a:gdLst/>
            <a:ahLst/>
            <a:cxnLst/>
            <a:rect l="l" t="t" r="r" b="b"/>
            <a:pathLst>
              <a:path w="2447925" h="421639">
                <a:moveTo>
                  <a:pt x="2447798" y="0"/>
                </a:moveTo>
                <a:lnTo>
                  <a:pt x="1534540" y="0"/>
                </a:lnTo>
                <a:lnTo>
                  <a:pt x="1534540" y="421513"/>
                </a:lnTo>
                <a:lnTo>
                  <a:pt x="0" y="421513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209544" y="3459479"/>
            <a:ext cx="2371725" cy="502920"/>
          </a:xfrm>
          <a:custGeom>
            <a:avLst/>
            <a:gdLst/>
            <a:ahLst/>
            <a:cxnLst/>
            <a:rect l="l" t="t" r="r" b="b"/>
            <a:pathLst>
              <a:path w="2371725" h="502920">
                <a:moveTo>
                  <a:pt x="2371725" y="0"/>
                </a:moveTo>
                <a:lnTo>
                  <a:pt x="1185798" y="0"/>
                </a:lnTo>
                <a:lnTo>
                  <a:pt x="1185798" y="502793"/>
                </a:lnTo>
                <a:lnTo>
                  <a:pt x="0" y="502793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861047" y="4264152"/>
            <a:ext cx="103631" cy="10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943343" y="4306823"/>
            <a:ext cx="1119505" cy="160655"/>
          </a:xfrm>
          <a:custGeom>
            <a:avLst/>
            <a:gdLst/>
            <a:ahLst/>
            <a:cxnLst/>
            <a:rect l="l" t="t" r="r" b="b"/>
            <a:pathLst>
              <a:path w="1119504" h="160654">
                <a:moveTo>
                  <a:pt x="0" y="0"/>
                </a:moveTo>
                <a:lnTo>
                  <a:pt x="559688" y="0"/>
                </a:lnTo>
                <a:lnTo>
                  <a:pt x="559688" y="160146"/>
                </a:lnTo>
                <a:lnTo>
                  <a:pt x="1119504" y="160146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031991" y="4657344"/>
            <a:ext cx="10363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690359" y="1392936"/>
            <a:ext cx="2160270" cy="774065"/>
          </a:xfrm>
          <a:custGeom>
            <a:avLst/>
            <a:gdLst/>
            <a:ahLst/>
            <a:cxnLst/>
            <a:rect l="l" t="t" r="r" b="b"/>
            <a:pathLst>
              <a:path w="2160270" h="774064">
                <a:moveTo>
                  <a:pt x="2160270" y="0"/>
                </a:moveTo>
                <a:lnTo>
                  <a:pt x="758317" y="0"/>
                </a:lnTo>
                <a:lnTo>
                  <a:pt x="758317" y="773811"/>
                </a:lnTo>
                <a:lnTo>
                  <a:pt x="0" y="773811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846064" y="2749295"/>
            <a:ext cx="100584" cy="106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5925311" y="2212848"/>
            <a:ext cx="3091180" cy="553720"/>
          </a:xfrm>
          <a:custGeom>
            <a:avLst/>
            <a:gdLst/>
            <a:ahLst/>
            <a:cxnLst/>
            <a:rect l="l" t="t" r="r" b="b"/>
            <a:pathLst>
              <a:path w="3091179" h="553719">
                <a:moveTo>
                  <a:pt x="3090798" y="0"/>
                </a:moveTo>
                <a:lnTo>
                  <a:pt x="2035302" y="0"/>
                </a:lnTo>
                <a:lnTo>
                  <a:pt x="2035302" y="553592"/>
                </a:lnTo>
                <a:lnTo>
                  <a:pt x="0" y="553592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7883397" y="1178814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Loreto:</a:t>
            </a:r>
            <a:endParaRPr sz="120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5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</a:t>
            </a:r>
            <a:r>
              <a:rPr sz="1200" spc="-5" dirty="0">
                <a:solidFill>
                  <a:srgbClr val="582E74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397" y="1544573"/>
            <a:ext cx="1054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1</a:t>
            </a:r>
            <a:r>
              <a:rPr sz="1200" b="1" spc="-2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beneficiario.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03520" y="3014472"/>
            <a:ext cx="10363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364479" y="2767583"/>
            <a:ext cx="100584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010911" y="2618232"/>
            <a:ext cx="103632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812791" y="2225039"/>
            <a:ext cx="103632" cy="10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613904" y="5157215"/>
            <a:ext cx="103632" cy="106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446264" y="5571744"/>
            <a:ext cx="103632" cy="106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858000" y="5178552"/>
            <a:ext cx="103632" cy="106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428232" y="4462271"/>
            <a:ext cx="100584" cy="106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806440" y="4081271"/>
            <a:ext cx="103632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6199632" y="3627120"/>
            <a:ext cx="100584" cy="106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44383" y="5178552"/>
            <a:ext cx="1070610" cy="121285"/>
          </a:xfrm>
          <a:custGeom>
            <a:avLst/>
            <a:gdLst/>
            <a:ahLst/>
            <a:cxnLst/>
            <a:rect l="l" t="t" r="r" b="b"/>
            <a:pathLst>
              <a:path w="1070609" h="121285">
                <a:moveTo>
                  <a:pt x="0" y="0"/>
                </a:moveTo>
                <a:lnTo>
                  <a:pt x="535305" y="0"/>
                </a:lnTo>
                <a:lnTo>
                  <a:pt x="535305" y="121031"/>
                </a:lnTo>
                <a:lnTo>
                  <a:pt x="1070483" y="121031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534656" y="5654040"/>
            <a:ext cx="452120" cy="314325"/>
          </a:xfrm>
          <a:custGeom>
            <a:avLst/>
            <a:gdLst/>
            <a:ahLst/>
            <a:cxnLst/>
            <a:rect l="l" t="t" r="r" b="b"/>
            <a:pathLst>
              <a:path w="452120" h="314325">
                <a:moveTo>
                  <a:pt x="0" y="0"/>
                </a:moveTo>
                <a:lnTo>
                  <a:pt x="225933" y="0"/>
                </a:lnTo>
                <a:lnTo>
                  <a:pt x="225933" y="314020"/>
                </a:lnTo>
                <a:lnTo>
                  <a:pt x="451739" y="31402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672840" y="1517903"/>
            <a:ext cx="1167765" cy="765810"/>
          </a:xfrm>
          <a:custGeom>
            <a:avLst/>
            <a:gdLst/>
            <a:ahLst/>
            <a:cxnLst/>
            <a:rect l="l" t="t" r="r" b="b"/>
            <a:pathLst>
              <a:path w="1167764" h="765810">
                <a:moveTo>
                  <a:pt x="1167384" y="765683"/>
                </a:moveTo>
                <a:lnTo>
                  <a:pt x="583692" y="765683"/>
                </a:lnTo>
                <a:lnTo>
                  <a:pt x="583692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468623" y="1959864"/>
            <a:ext cx="1556385" cy="671195"/>
          </a:xfrm>
          <a:custGeom>
            <a:avLst/>
            <a:gdLst/>
            <a:ahLst/>
            <a:cxnLst/>
            <a:rect l="l" t="t" r="r" b="b"/>
            <a:pathLst>
              <a:path w="1556385" h="671194">
                <a:moveTo>
                  <a:pt x="1556003" y="671195"/>
                </a:moveTo>
                <a:lnTo>
                  <a:pt x="495553" y="671195"/>
                </a:lnTo>
                <a:lnTo>
                  <a:pt x="495553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307335" y="2435351"/>
            <a:ext cx="3025775" cy="391160"/>
          </a:xfrm>
          <a:custGeom>
            <a:avLst/>
            <a:gdLst/>
            <a:ahLst/>
            <a:cxnLst/>
            <a:rect l="l" t="t" r="r" b="b"/>
            <a:pathLst>
              <a:path w="3025775" h="391160">
                <a:moveTo>
                  <a:pt x="3025521" y="391160"/>
                </a:moveTo>
                <a:lnTo>
                  <a:pt x="1136268" y="391160"/>
                </a:lnTo>
                <a:lnTo>
                  <a:pt x="1136268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837688" y="3087623"/>
            <a:ext cx="2494915" cy="254000"/>
          </a:xfrm>
          <a:custGeom>
            <a:avLst/>
            <a:gdLst/>
            <a:ahLst/>
            <a:cxnLst/>
            <a:rect l="l" t="t" r="r" b="b"/>
            <a:pathLst>
              <a:path w="2494915" h="254000">
                <a:moveTo>
                  <a:pt x="2494661" y="0"/>
                </a:moveTo>
                <a:lnTo>
                  <a:pt x="1247266" y="0"/>
                </a:lnTo>
                <a:lnTo>
                  <a:pt x="1247266" y="253746"/>
                </a:lnTo>
                <a:lnTo>
                  <a:pt x="0" y="253746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184391" y="5254752"/>
            <a:ext cx="741045" cy="622935"/>
          </a:xfrm>
          <a:custGeom>
            <a:avLst/>
            <a:gdLst/>
            <a:ahLst/>
            <a:cxnLst/>
            <a:rect l="l" t="t" r="r" b="b"/>
            <a:pathLst>
              <a:path w="741045" h="622935">
                <a:moveTo>
                  <a:pt x="702056" y="0"/>
                </a:moveTo>
                <a:lnTo>
                  <a:pt x="740917" y="0"/>
                </a:lnTo>
                <a:lnTo>
                  <a:pt x="740917" y="622871"/>
                </a:lnTo>
                <a:lnTo>
                  <a:pt x="0" y="622871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794503" y="4700015"/>
            <a:ext cx="1289050" cy="485140"/>
          </a:xfrm>
          <a:custGeom>
            <a:avLst/>
            <a:gdLst/>
            <a:ahLst/>
            <a:cxnLst/>
            <a:rect l="l" t="t" r="r" b="b"/>
            <a:pathLst>
              <a:path w="1289050" h="485139">
                <a:moveTo>
                  <a:pt x="1288923" y="0"/>
                </a:moveTo>
                <a:lnTo>
                  <a:pt x="1182370" y="0"/>
                </a:lnTo>
                <a:lnTo>
                  <a:pt x="1182370" y="484631"/>
                </a:lnTo>
                <a:lnTo>
                  <a:pt x="0" y="484631"/>
                </a:lnTo>
              </a:path>
            </a:pathLst>
          </a:custGeom>
          <a:ln w="12191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315967" y="4520184"/>
            <a:ext cx="2143125" cy="1018540"/>
          </a:xfrm>
          <a:custGeom>
            <a:avLst/>
            <a:gdLst/>
            <a:ahLst/>
            <a:cxnLst/>
            <a:rect l="l" t="t" r="r" b="b"/>
            <a:pathLst>
              <a:path w="2143125" h="1018539">
                <a:moveTo>
                  <a:pt x="2134108" y="0"/>
                </a:moveTo>
                <a:lnTo>
                  <a:pt x="2142871" y="0"/>
                </a:lnTo>
                <a:lnTo>
                  <a:pt x="2142871" y="1018413"/>
                </a:lnTo>
                <a:lnTo>
                  <a:pt x="0" y="1018413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215639" y="3694176"/>
            <a:ext cx="2955290" cy="847090"/>
          </a:xfrm>
          <a:custGeom>
            <a:avLst/>
            <a:gdLst/>
            <a:ahLst/>
            <a:cxnLst/>
            <a:rect l="l" t="t" r="r" b="b"/>
            <a:pathLst>
              <a:path w="2955290" h="847089">
                <a:moveTo>
                  <a:pt x="2955163" y="0"/>
                </a:moveTo>
                <a:lnTo>
                  <a:pt x="1477645" y="0"/>
                </a:lnTo>
                <a:lnTo>
                  <a:pt x="1477645" y="846963"/>
                </a:lnTo>
                <a:lnTo>
                  <a:pt x="0" y="846963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813560" y="4130040"/>
            <a:ext cx="4007485" cy="617220"/>
          </a:xfrm>
          <a:custGeom>
            <a:avLst/>
            <a:gdLst/>
            <a:ahLst/>
            <a:cxnLst/>
            <a:rect l="l" t="t" r="r" b="b"/>
            <a:pathLst>
              <a:path w="4007485" h="617220">
                <a:moveTo>
                  <a:pt x="4006977" y="0"/>
                </a:moveTo>
                <a:lnTo>
                  <a:pt x="3657473" y="0"/>
                </a:lnTo>
                <a:lnTo>
                  <a:pt x="3657473" y="616966"/>
                </a:lnTo>
                <a:lnTo>
                  <a:pt x="0" y="616966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437376" y="3822191"/>
            <a:ext cx="3690620" cy="180340"/>
          </a:xfrm>
          <a:custGeom>
            <a:avLst/>
            <a:gdLst/>
            <a:ahLst/>
            <a:cxnLst/>
            <a:rect l="l" t="t" r="r" b="b"/>
            <a:pathLst>
              <a:path w="3690620" h="180339">
                <a:moveTo>
                  <a:pt x="0" y="180212"/>
                </a:moveTo>
                <a:lnTo>
                  <a:pt x="3028442" y="180212"/>
                </a:lnTo>
                <a:lnTo>
                  <a:pt x="3028442" y="0"/>
                </a:lnTo>
                <a:lnTo>
                  <a:pt x="3690366" y="0"/>
                </a:lnTo>
              </a:path>
            </a:pathLst>
          </a:custGeom>
          <a:ln w="12192">
            <a:solidFill>
              <a:srgbClr val="D20911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2622550" y="1133983"/>
            <a:ext cx="1604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F2F9F"/>
                </a:solidFill>
                <a:latin typeface="Arial"/>
                <a:cs typeface="Arial"/>
              </a:rPr>
              <a:t>Piura: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8 </a:t>
            </a:r>
            <a:r>
              <a:rPr sz="11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spc="5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5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58720" y="1499996"/>
            <a:ext cx="176085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>
              <a:lnSpc>
                <a:spcPts val="133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</a:t>
            </a:r>
            <a:r>
              <a:rPr sz="1200" b="1" spc="-7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Lambayeque: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5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58720" y="2020570"/>
            <a:ext cx="109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7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69719" y="2762250"/>
            <a:ext cx="904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La</a:t>
            </a:r>
            <a:r>
              <a:rPr sz="1200" b="1" spc="-6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Libertad: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69719" y="2945129"/>
            <a:ext cx="1762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22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6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69719" y="3127705"/>
            <a:ext cx="1100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2</a:t>
            </a:r>
            <a:r>
              <a:rPr sz="1200" b="1" spc="-5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98242" y="3397707"/>
            <a:ext cx="1680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Ancash: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98242" y="3764026"/>
            <a:ext cx="109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7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1013" y="3904869"/>
            <a:ext cx="535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Call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01013" y="4087748"/>
            <a:ext cx="1762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10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2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 beneficiario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01013" y="459105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582E74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i</a:t>
            </a:r>
            <a:r>
              <a:rPr sz="1200" b="1" spc="-15" dirty="0">
                <a:solidFill>
                  <a:srgbClr val="582E74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01013" y="4773929"/>
            <a:ext cx="18472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375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5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48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beneficiarios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9152" y="4002735"/>
            <a:ext cx="5276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P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582E74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c</a:t>
            </a:r>
            <a:r>
              <a:rPr sz="1200" b="1" spc="10" dirty="0">
                <a:solidFill>
                  <a:srgbClr val="582E74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29152" y="4186173"/>
            <a:ext cx="1680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29152" y="4369054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1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beneficiario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93795" y="4758054"/>
            <a:ext cx="168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F2F9F"/>
                </a:solidFill>
                <a:latin typeface="Arial"/>
                <a:cs typeface="Arial"/>
              </a:rPr>
              <a:t>Ica: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4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3795" y="5123815"/>
            <a:ext cx="1139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7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35807" y="5360923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82E74"/>
                </a:solidFill>
                <a:latin typeface="Arial"/>
                <a:cs typeface="Arial"/>
              </a:rPr>
              <a:t>A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y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ac</a:t>
            </a:r>
            <a:r>
              <a:rPr sz="1200" b="1" spc="-15" dirty="0">
                <a:solidFill>
                  <a:srgbClr val="582E74"/>
                </a:solidFill>
                <a:latin typeface="Arial"/>
                <a:cs typeface="Arial"/>
              </a:rPr>
              <a:t>u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c</a:t>
            </a:r>
            <a:r>
              <a:rPr sz="1200" b="1" spc="-15" dirty="0">
                <a:solidFill>
                  <a:srgbClr val="582E74"/>
                </a:solidFill>
                <a:latin typeface="Arial"/>
                <a:cs typeface="Arial"/>
              </a:rPr>
              <a:t>h</a:t>
            </a:r>
            <a:r>
              <a:rPr sz="1200" b="1" spc="5" dirty="0">
                <a:solidFill>
                  <a:srgbClr val="582E74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35807" y="5543499"/>
            <a:ext cx="1680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6 postulantes de</a:t>
            </a:r>
            <a:r>
              <a:rPr sz="1200" b="1" spc="-9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1 beneficiario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12740" y="5646216"/>
            <a:ext cx="734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Arequipa: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12740" y="5829096"/>
            <a:ext cx="1762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27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6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beneficiados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07171" y="5595315"/>
            <a:ext cx="1680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6F2F9F"/>
                </a:solidFill>
                <a:latin typeface="Arial"/>
                <a:cs typeface="Arial"/>
              </a:rPr>
              <a:t>Tacna: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9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58555" y="5024754"/>
            <a:ext cx="1762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F2F9F"/>
                </a:solidFill>
                <a:latin typeface="Arial"/>
                <a:cs typeface="Arial"/>
              </a:rPr>
              <a:t>Puno: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12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0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59293" y="4263897"/>
            <a:ext cx="1762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Cusco: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25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4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11057" y="2689352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Uc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a</a:t>
            </a:r>
            <a:r>
              <a:rPr sz="1200" b="1" spc="-25" dirty="0">
                <a:solidFill>
                  <a:srgbClr val="582E74"/>
                </a:solidFill>
                <a:latin typeface="Arial"/>
                <a:cs typeface="Arial"/>
              </a:rPr>
              <a:t>y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li: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11057" y="2872232"/>
            <a:ext cx="1680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1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 beneficiario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98863" y="3623309"/>
            <a:ext cx="478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J</a:t>
            </a:r>
            <a:r>
              <a:rPr sz="1200" b="1" spc="-15" dirty="0">
                <a:solidFill>
                  <a:srgbClr val="582E74"/>
                </a:solidFill>
                <a:latin typeface="Arial"/>
                <a:cs typeface="Arial"/>
              </a:rPr>
              <a:t>un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í</a:t>
            </a:r>
            <a:r>
              <a:rPr sz="1200" b="1" spc="-15" dirty="0">
                <a:solidFill>
                  <a:srgbClr val="582E74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698863" y="3806190"/>
            <a:ext cx="168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5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0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41157" y="3397707"/>
            <a:ext cx="1680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Huánuco: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2 postulantes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artes.  0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067802" y="2023998"/>
            <a:ext cx="853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San</a:t>
            </a:r>
            <a:r>
              <a:rPr sz="1200" b="1" spc="-4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Martin: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067802" y="2206878"/>
            <a:ext cx="1681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2E74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postulantes de</a:t>
            </a:r>
            <a:r>
              <a:rPr sz="1200" b="1" spc="-9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artes.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0</a:t>
            </a:r>
            <a:r>
              <a:rPr sz="1200" b="1" spc="-1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1287525" y="185419"/>
            <a:ext cx="1007491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¿Cómo nos fue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en las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postulaciones y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proyectos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beneficiados en los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concursos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de  estímulos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económicos para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las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artes escénicas,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visuales y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música </a:t>
            </a:r>
            <a:r>
              <a:rPr sz="2000" b="1" spc="-5" dirty="0">
                <a:solidFill>
                  <a:srgbClr val="3B1F4E"/>
                </a:solidFill>
                <a:latin typeface="Arial"/>
                <a:cs typeface="Arial"/>
              </a:rPr>
              <a:t>del</a:t>
            </a:r>
            <a:r>
              <a:rPr sz="2000" b="1" spc="190" dirty="0">
                <a:solidFill>
                  <a:srgbClr val="3B1F4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B1F4E"/>
                </a:solidFill>
                <a:latin typeface="Arial"/>
                <a:cs typeface="Arial"/>
              </a:rPr>
              <a:t>2018?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1291" y="5433059"/>
            <a:ext cx="1957070" cy="954405"/>
          </a:xfrm>
          <a:prstGeom prst="rect">
            <a:avLst/>
          </a:prstGeom>
          <a:ln w="57912">
            <a:solidFill>
              <a:srgbClr val="C9ACDD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solidFill>
                  <a:srgbClr val="582E74"/>
                </a:solidFill>
                <a:latin typeface="Arial"/>
                <a:cs typeface="Arial"/>
              </a:rPr>
              <a:t>PERÚ</a:t>
            </a:r>
            <a:r>
              <a:rPr sz="1400" spc="-5" dirty="0">
                <a:solidFill>
                  <a:srgbClr val="582E74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1400" spc="-10" dirty="0">
                <a:solidFill>
                  <a:srgbClr val="582E74"/>
                </a:solidFill>
                <a:latin typeface="Arial"/>
                <a:cs typeface="Arial"/>
              </a:rPr>
              <a:t>526 postulaciones</a:t>
            </a:r>
            <a:r>
              <a:rPr sz="1400" spc="55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2E74"/>
                </a:solidFill>
                <a:latin typeface="Arial"/>
                <a:cs typeface="Arial"/>
              </a:rPr>
              <a:t>de</a:t>
            </a:r>
            <a:endParaRPr sz="1400" dirty="0">
              <a:latin typeface="Arial"/>
              <a:cs typeface="Arial"/>
            </a:endParaRPr>
          </a:p>
          <a:p>
            <a:pPr marL="90170" marR="349885">
              <a:lnSpc>
                <a:spcPct val="100000"/>
              </a:lnSpc>
            </a:pPr>
            <a:r>
              <a:rPr sz="1400" spc="-15" dirty="0">
                <a:solidFill>
                  <a:srgbClr val="582E74"/>
                </a:solidFill>
                <a:latin typeface="Arial"/>
                <a:cs typeface="Arial"/>
              </a:rPr>
              <a:t>proyectos </a:t>
            </a:r>
            <a:r>
              <a:rPr sz="1400" spc="-5" dirty="0">
                <a:solidFill>
                  <a:srgbClr val="582E74"/>
                </a:solidFill>
                <a:latin typeface="Arial"/>
                <a:cs typeface="Arial"/>
              </a:rPr>
              <a:t>de artes.  68</a:t>
            </a:r>
            <a:r>
              <a:rPr sz="1400" dirty="0">
                <a:solidFill>
                  <a:srgbClr val="582E7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2E74"/>
                </a:solidFill>
                <a:latin typeface="Arial"/>
                <a:cs typeface="Arial"/>
              </a:rPr>
              <a:t>beneficiarios.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652" rIns="0" bIns="0" rtlCol="0">
            <a:spAutoFit/>
          </a:bodyPr>
          <a:lstStyle/>
          <a:p>
            <a:pPr marL="904875" marR="5080" indent="-799465">
              <a:lnSpc>
                <a:spcPts val="3890"/>
              </a:lnSpc>
              <a:spcBef>
                <a:spcPts val="590"/>
              </a:spcBef>
            </a:pP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Concurso Nacional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600" b="1" spc="-10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600" b="1" spc="-30" dirty="0">
                <a:solidFill>
                  <a:srgbClr val="6F2F9F"/>
                </a:solidFill>
                <a:latin typeface="Arial"/>
                <a:cs typeface="Arial"/>
              </a:rPr>
              <a:t>Arte 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para  la Transformación e </a:t>
            </a:r>
            <a:r>
              <a:rPr sz="3600" b="1" spc="-10" dirty="0">
                <a:solidFill>
                  <a:srgbClr val="6F2F9F"/>
                </a:solidFill>
                <a:latin typeface="Arial"/>
                <a:cs typeface="Arial"/>
              </a:rPr>
              <a:t>Innovación</a:t>
            </a:r>
            <a:r>
              <a:rPr sz="3600" b="1" spc="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Social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0262" y="1752600"/>
            <a:ext cx="10528300" cy="37452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FINALIDAD</a:t>
            </a:r>
          </a:p>
          <a:p>
            <a:pPr marL="12700" algn="just">
              <a:lnSpc>
                <a:spcPct val="100000"/>
              </a:lnSpc>
            </a:pPr>
            <a:r>
              <a:rPr b="0" u="none" spc="-5" dirty="0">
                <a:latin typeface="Arial"/>
                <a:cs typeface="Arial"/>
              </a:rPr>
              <a:t>Contribuir</a:t>
            </a:r>
            <a:r>
              <a:rPr b="0" u="none" spc="17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al</a:t>
            </a:r>
            <a:r>
              <a:rPr b="0" u="none" spc="14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fortalecimiento</a:t>
            </a:r>
            <a:r>
              <a:rPr b="0" u="none" spc="15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de</a:t>
            </a:r>
            <a:r>
              <a:rPr b="0" u="none" spc="16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procesos</a:t>
            </a:r>
            <a:r>
              <a:rPr b="0" u="none" spc="17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de</a:t>
            </a:r>
            <a:r>
              <a:rPr b="0" u="none" spc="14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transformación</a:t>
            </a:r>
            <a:r>
              <a:rPr b="0" u="none" spc="15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e</a:t>
            </a:r>
            <a:r>
              <a:rPr b="0" u="none" spc="14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innovación</a:t>
            </a:r>
            <a:r>
              <a:rPr b="0" u="none" spc="14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social</a:t>
            </a:r>
            <a:r>
              <a:rPr b="0" u="none" spc="17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a</a:t>
            </a:r>
            <a:r>
              <a:rPr b="0" u="none" spc="14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través</a:t>
            </a:r>
            <a:r>
              <a:rPr b="0" u="none" spc="19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las</a:t>
            </a:r>
            <a:r>
              <a:rPr b="0" u="none" spc="18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artes</a:t>
            </a:r>
            <a:r>
              <a:rPr b="0" u="none" spc="18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escénicas,</a:t>
            </a:r>
            <a:r>
              <a:rPr b="0" u="none" spc="19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artes</a:t>
            </a:r>
          </a:p>
          <a:p>
            <a:pPr marL="12700" algn="just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visuales y/o la</a:t>
            </a:r>
            <a:r>
              <a:rPr b="0" u="none" spc="409" dirty="0">
                <a:latin typeface="Arial"/>
                <a:cs typeface="Arial"/>
              </a:rPr>
              <a:t> </a:t>
            </a:r>
            <a:r>
              <a:rPr b="0" u="none" spc="5" dirty="0">
                <a:latin typeface="Arial"/>
                <a:cs typeface="Arial"/>
              </a:rPr>
              <a:t>música.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DEL</a:t>
            </a:r>
            <a:r>
              <a:rPr spc="-65" dirty="0"/>
              <a:t> </a:t>
            </a:r>
            <a:r>
              <a:rPr spc="-5" dirty="0"/>
              <a:t>PROYECTO</a:t>
            </a:r>
          </a:p>
          <a:p>
            <a:pPr marL="12700" marR="6350" algn="just">
              <a:lnSpc>
                <a:spcPct val="100000"/>
              </a:lnSpc>
            </a:pPr>
            <a:r>
              <a:rPr lang="es-MX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b="0" u="none" dirty="0">
                <a:latin typeface="Arial" panose="020B0604020202020204" pitchFamily="34" charset="0"/>
                <a:cs typeface="Arial" panose="020B0604020202020204" pitchFamily="34" charset="0"/>
              </a:rPr>
              <a:t>proyecto consiste en la implementación de una propuesta metodológica que aborda oportunidades y/o propone soluciones a problemáticas que afectan a grupos de especial protección definidos en el Plan Nacional de Derechos Humanos </a:t>
            </a:r>
            <a:r>
              <a:rPr lang="es-MX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2018-2021 </a:t>
            </a:r>
            <a:r>
              <a:rPr lang="es-MX" b="0" u="none" dirty="0">
                <a:latin typeface="Arial" panose="020B0604020202020204" pitchFamily="34" charset="0"/>
                <a:cs typeface="Arial" panose="020B0604020202020204" pitchFamily="34" charset="0"/>
              </a:rPr>
              <a:t>a través de las artes escénicas</a:t>
            </a:r>
            <a:r>
              <a:rPr lang="es-MX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b="0" u="none" dirty="0">
                <a:latin typeface="Arial" panose="020B0604020202020204" pitchFamily="34" charset="0"/>
                <a:cs typeface="Arial" panose="020B0604020202020204" pitchFamily="34" charset="0"/>
              </a:rPr>
              <a:t> artes visuales y/o música (en adelante, el Proyecto). </a:t>
            </a:r>
            <a:endParaRPr lang="es-MX" b="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</a:pPr>
            <a:endParaRPr lang="es-MX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MX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contar con una propuesta de acción que evidencie cómo a través de las artes escénicas, artes visuales y/o música se puede contribuir a procesos de transformación e innovación social en los públicos definidos en la propuesta. </a:t>
            </a:r>
            <a:endParaRPr lang="es-MX" sz="1400" b="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MX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incluir la participación de artistas peruanos, profesionales y/o especialistas en las problemáticas y/o grupos definidos. </a:t>
            </a:r>
            <a:endParaRPr lang="es-MX" sz="1400" b="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3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acuerdo a sus necesidades, debe indicar en su presupuesto que el estímulo económico a recibir se orientará a </a:t>
            </a:r>
            <a:r>
              <a:rPr lang="es-MX" sz="1400" u="none" dirty="0">
                <a:latin typeface="Arial" panose="020B0604020202020204" pitchFamily="34" charset="0"/>
                <a:cs typeface="Arial" panose="020B0604020202020204" pitchFamily="34" charset="0"/>
              </a:rPr>
              <a:t>servicios relacionados al desarrollo del </a:t>
            </a:r>
            <a:r>
              <a:rPr lang="es-MX" sz="1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MX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0" u="none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ángulo 10"/>
          <p:cNvSpPr/>
          <p:nvPr/>
        </p:nvSpPr>
        <p:spPr>
          <a:xfrm>
            <a:off x="381000" y="1552065"/>
            <a:ext cx="11353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81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honorarios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artistas y demás profesionales y/o especialistas,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medición, investigación, sistematización del Proyecto,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capacitaciones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alquileres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equipos y espacios,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 impacto de las actividades y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7010" lvl="1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060">
              <a:lnSpc>
                <a:spcPct val="100000"/>
              </a:lnSpc>
            </a:pPr>
            <a:endParaRPr lang="es-MX" sz="1600" b="1" spc="5" dirty="0" smtClean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</a:pPr>
            <a:r>
              <a:rPr lang="es-MX" sz="1600" b="1" spc="5" dirty="0" smtClean="0">
                <a:latin typeface="Arial"/>
                <a:cs typeface="Arial"/>
              </a:rPr>
              <a:t>Monto </a:t>
            </a:r>
            <a:r>
              <a:rPr lang="es-MX" sz="1600" b="1" dirty="0" smtClean="0">
                <a:latin typeface="Arial"/>
                <a:cs typeface="Arial"/>
              </a:rPr>
              <a:t>fijo </a:t>
            </a:r>
            <a:r>
              <a:rPr lang="es-MX" sz="1600" b="1" dirty="0">
                <a:latin typeface="Arial"/>
                <a:cs typeface="Arial"/>
              </a:rPr>
              <a:t>por beneficiario </a:t>
            </a:r>
            <a:r>
              <a:rPr lang="es-MX" sz="1600" spc="5" dirty="0">
                <a:latin typeface="Arial"/>
                <a:cs typeface="Arial"/>
              </a:rPr>
              <a:t>S/</a:t>
            </a:r>
            <a:r>
              <a:rPr lang="es-MX" sz="1600" spc="-125" dirty="0">
                <a:latin typeface="Arial"/>
                <a:cs typeface="Arial"/>
              </a:rPr>
              <a:t> </a:t>
            </a:r>
            <a:r>
              <a:rPr lang="es-MX" sz="1600" spc="-5" dirty="0" smtClean="0">
                <a:latin typeface="Arial"/>
                <a:cs typeface="Arial"/>
              </a:rPr>
              <a:t>35,000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490,000</a:t>
            </a:r>
          </a:p>
          <a:p>
            <a:pPr marL="734060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14</a:t>
            </a:r>
          </a:p>
          <a:p>
            <a:pPr marL="734060">
              <a:lnSpc>
                <a:spcPct val="100000"/>
              </a:lnSpc>
            </a:pPr>
            <a:endParaRPr lang="es-MX" sz="1600" dirty="0">
              <a:latin typeface="Arial"/>
              <a:cs typeface="Arial"/>
            </a:endParaRPr>
          </a:p>
          <a:p>
            <a:pPr marL="734060">
              <a:lnSpc>
                <a:spcPct val="100000"/>
              </a:lnSpc>
              <a:tabLst>
                <a:tab pos="7106284" algn="l"/>
                <a:tab pos="9447530" algn="l"/>
              </a:tabLst>
            </a:pPr>
            <a:r>
              <a:rPr lang="es-MX" sz="1600" b="1" spc="-5" dirty="0">
                <a:latin typeface="Arial"/>
                <a:cs typeface="Arial"/>
              </a:rPr>
              <a:t>Postulantes  </a:t>
            </a:r>
            <a:r>
              <a:rPr lang="es-MX" sz="1600" spc="-5" dirty="0">
                <a:latin typeface="Arial"/>
                <a:cs typeface="Arial"/>
              </a:rPr>
              <a:t>Personas  jurídicas </a:t>
            </a:r>
            <a:r>
              <a:rPr lang="es-MX" sz="1600" spc="-5" dirty="0" smtClean="0">
                <a:latin typeface="Arial"/>
                <a:cs typeface="Arial"/>
              </a:rPr>
              <a:t>de </a:t>
            </a:r>
            <a:r>
              <a:rPr lang="es-MX" sz="1600" spc="-10" dirty="0" smtClean="0">
                <a:latin typeface="Arial"/>
                <a:cs typeface="Arial"/>
              </a:rPr>
              <a:t>derecho</a:t>
            </a:r>
            <a:r>
              <a:rPr lang="es-MX" sz="1600" spc="160" dirty="0" smtClean="0">
                <a:latin typeface="Arial"/>
                <a:cs typeface="Arial"/>
              </a:rPr>
              <a:t> </a:t>
            </a:r>
            <a:r>
              <a:rPr lang="es-MX" sz="1600" spc="-5" dirty="0">
                <a:latin typeface="Arial"/>
                <a:cs typeface="Arial"/>
              </a:rPr>
              <a:t>privado </a:t>
            </a:r>
            <a:r>
              <a:rPr lang="es-MX" sz="1600" spc="-10" dirty="0" smtClean="0">
                <a:latin typeface="Arial"/>
                <a:cs typeface="Arial"/>
              </a:rPr>
              <a:t>domiciliadas </a:t>
            </a:r>
            <a:r>
              <a:rPr lang="es-MX" sz="1600" spc="-5" dirty="0" smtClean="0">
                <a:latin typeface="Arial"/>
                <a:cs typeface="Arial"/>
              </a:rPr>
              <a:t>en el </a:t>
            </a:r>
            <a:r>
              <a:rPr lang="es-MX" sz="1600" dirty="0" smtClean="0">
                <a:latin typeface="Arial"/>
                <a:cs typeface="Arial"/>
              </a:rPr>
              <a:t>Perú / </a:t>
            </a:r>
            <a:r>
              <a:rPr lang="es-MX" sz="1600" spc="-5" dirty="0" smtClean="0">
                <a:latin typeface="Arial"/>
                <a:cs typeface="Arial"/>
              </a:rPr>
              <a:t>Personas </a:t>
            </a:r>
            <a:r>
              <a:rPr lang="es-MX" sz="1600" spc="-10" dirty="0" smtClean="0">
                <a:latin typeface="Arial"/>
                <a:cs typeface="Arial"/>
              </a:rPr>
              <a:t>naturales </a:t>
            </a:r>
            <a:r>
              <a:rPr lang="es-MX" sz="1600" spc="-10" dirty="0">
                <a:latin typeface="Arial"/>
                <a:cs typeface="Arial"/>
              </a:rPr>
              <a:t>peruanas</a:t>
            </a:r>
            <a:r>
              <a:rPr lang="es-MX" sz="1600" spc="210" dirty="0">
                <a:latin typeface="Arial"/>
                <a:cs typeface="Arial"/>
              </a:rPr>
              <a:t> </a:t>
            </a:r>
            <a:r>
              <a:rPr lang="es-MX" sz="1600" dirty="0" smtClean="0">
                <a:latin typeface="Arial"/>
                <a:cs typeface="Arial"/>
              </a:rPr>
              <a:t>o extranjeras residentes en el Perú.</a:t>
            </a:r>
            <a:endParaRPr lang="es-MX" sz="16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009878" y="132079"/>
            <a:ext cx="10172242" cy="3792854"/>
          </a:xfrm>
          <a:prstGeom prst="rect">
            <a:avLst/>
          </a:prstGeom>
        </p:spPr>
        <p:txBody>
          <a:bodyPr vert="horz" wrap="square" lIns="0" tIns="163652" rIns="0" bIns="0" rtlCol="0">
            <a:spAutoFit/>
          </a:bodyPr>
          <a:lstStyle/>
          <a:p>
            <a:pPr marL="904875" marR="5080" indent="-799465">
              <a:lnSpc>
                <a:spcPts val="3890"/>
              </a:lnSpc>
              <a:spcBef>
                <a:spcPts val="590"/>
              </a:spcBef>
            </a:pP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Concurso Nacional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600" b="1" spc="-10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600" b="1" spc="-30" dirty="0">
                <a:solidFill>
                  <a:srgbClr val="6F2F9F"/>
                </a:solidFill>
                <a:latin typeface="Arial"/>
                <a:cs typeface="Arial"/>
              </a:rPr>
              <a:t>Arte 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para  la Transformación e </a:t>
            </a:r>
            <a:r>
              <a:rPr sz="3600" b="1" spc="-10" dirty="0">
                <a:solidFill>
                  <a:srgbClr val="6F2F9F"/>
                </a:solidFill>
                <a:latin typeface="Arial"/>
                <a:cs typeface="Arial"/>
              </a:rPr>
              <a:t>Innovación</a:t>
            </a:r>
            <a:r>
              <a:rPr sz="3600" b="1" spc="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Social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20345" marR="5080" algn="ctr">
              <a:lnSpc>
                <a:spcPts val="3890"/>
              </a:lnSpc>
              <a:spcBef>
                <a:spcPts val="590"/>
              </a:spcBef>
            </a:pPr>
            <a:r>
              <a:rPr dirty="0"/>
              <a:t>Segunda </a:t>
            </a:r>
            <a:r>
              <a:rPr spc="-10" dirty="0"/>
              <a:t>Convocatoria </a:t>
            </a:r>
            <a:r>
              <a:rPr spc="-15" dirty="0"/>
              <a:t>2019  </a:t>
            </a:r>
            <a:r>
              <a:rPr spc="-5" dirty="0"/>
              <a:t>concursos </a:t>
            </a:r>
            <a:r>
              <a:rPr dirty="0"/>
              <a:t>de</a:t>
            </a:r>
            <a:r>
              <a:rPr spc="-10" dirty="0"/>
              <a:t> artes</a:t>
            </a:r>
          </a:p>
          <a:p>
            <a:pPr marL="207645" algn="ctr">
              <a:lnSpc>
                <a:spcPts val="3829"/>
              </a:lnSpc>
            </a:pPr>
            <a:r>
              <a:rPr b="0" spc="-10" dirty="0">
                <a:latin typeface="Arial"/>
                <a:cs typeface="Arial"/>
              </a:rPr>
              <a:t>(junio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julio)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248400" y="5635765"/>
            <a:ext cx="621563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 smtClean="0">
                <a:solidFill>
                  <a:srgbClr val="6F2F9F"/>
                </a:solidFill>
                <a:latin typeface="Arial"/>
                <a:cs typeface="Arial"/>
              </a:rPr>
              <a:t>(</a:t>
            </a:r>
            <a:r>
              <a:rPr lang="es-MX" sz="2800" spc="5" dirty="0" smtClean="0">
                <a:solidFill>
                  <a:srgbClr val="6F2F9F"/>
                </a:solidFill>
                <a:latin typeface="Arial"/>
                <a:cs typeface="Arial"/>
              </a:rPr>
              <a:t>Las bases se oficializarán en junio</a:t>
            </a:r>
            <a:r>
              <a:rPr sz="2800" dirty="0" smtClean="0">
                <a:solidFill>
                  <a:srgbClr val="6F2F9F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5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666" rIns="0" bIns="0" rtlCol="0">
            <a:spAutoFit/>
          </a:bodyPr>
          <a:lstStyle/>
          <a:p>
            <a:pPr marL="4044315" marR="5080" indent="-3853815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Desarrollo</a:t>
            </a:r>
            <a:r>
              <a:rPr sz="4000" b="1" spc="-1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Públicos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142" y="1749764"/>
            <a:ext cx="9908540" cy="42075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marR="29845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Contribuir al desarrollo de capacidades de apreciación y valoración de las artes escénicas, artes visuales y la  </a:t>
            </a:r>
            <a:r>
              <a:rPr sz="1600" spc="5" dirty="0">
                <a:latin typeface="Arial"/>
                <a:cs typeface="Arial"/>
              </a:rPr>
              <a:t>música.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6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PROYECTO</a:t>
            </a: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proyecto </a:t>
            </a:r>
            <a:r>
              <a:rPr sz="1600" dirty="0">
                <a:latin typeface="Arial"/>
                <a:cs typeface="Arial"/>
              </a:rPr>
              <a:t>consiste </a:t>
            </a:r>
            <a:r>
              <a:rPr sz="1600" spc="-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implementación de una propuesta </a:t>
            </a:r>
            <a:r>
              <a:rPr sz="1600" dirty="0">
                <a:latin typeface="Arial"/>
                <a:cs typeface="Arial"/>
              </a:rPr>
              <a:t>metodológica </a:t>
            </a:r>
            <a:r>
              <a:rPr sz="1600" spc="-5" dirty="0">
                <a:latin typeface="Arial"/>
                <a:cs typeface="Arial"/>
              </a:rPr>
              <a:t>orientada </a:t>
            </a:r>
            <a:r>
              <a:rPr sz="1600" spc="-15" dirty="0">
                <a:latin typeface="Arial"/>
                <a:cs typeface="Arial"/>
              </a:rPr>
              <a:t>al </a:t>
            </a:r>
            <a:r>
              <a:rPr sz="1600" spc="-5" dirty="0">
                <a:latin typeface="Arial"/>
                <a:cs typeface="Arial"/>
              </a:rPr>
              <a:t>fortalecimiento </a:t>
            </a:r>
            <a:r>
              <a:rPr sz="1600" spc="-10" dirty="0">
                <a:latin typeface="Arial"/>
                <a:cs typeface="Arial"/>
              </a:rPr>
              <a:t>de  </a:t>
            </a:r>
            <a:r>
              <a:rPr sz="1600" spc="-5" dirty="0">
                <a:latin typeface="Arial"/>
                <a:cs typeface="Arial"/>
              </a:rPr>
              <a:t>capacidades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apreciación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valoración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las artes escénicas, artes visuales </a:t>
            </a:r>
            <a:r>
              <a:rPr sz="1600" dirty="0">
                <a:latin typeface="Arial"/>
                <a:cs typeface="Arial"/>
              </a:rPr>
              <a:t>y/o música en </a:t>
            </a:r>
            <a:r>
              <a:rPr sz="1600" spc="-5" dirty="0">
                <a:latin typeface="Arial"/>
                <a:cs typeface="Arial"/>
              </a:rPr>
              <a:t>diversos  </a:t>
            </a:r>
            <a:r>
              <a:rPr sz="1600" dirty="0">
                <a:latin typeface="Arial"/>
                <a:cs typeface="Arial"/>
              </a:rPr>
              <a:t>públicos y </a:t>
            </a:r>
            <a:r>
              <a:rPr sz="1600" spc="-5" dirty="0">
                <a:latin typeface="Arial"/>
                <a:cs typeface="Arial"/>
              </a:rPr>
              <a:t>contextos. 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es-MX" sz="1600" spc="-5" dirty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10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contar </a:t>
            </a:r>
            <a:r>
              <a:rPr sz="1400" dirty="0">
                <a:latin typeface="Arial"/>
                <a:cs typeface="Arial"/>
              </a:rPr>
              <a:t>con </a:t>
            </a:r>
            <a:r>
              <a:rPr sz="1400" spc="-15" dirty="0">
                <a:latin typeface="Arial"/>
                <a:cs typeface="Arial"/>
              </a:rPr>
              <a:t>una </a:t>
            </a:r>
            <a:r>
              <a:rPr sz="1400" spc="-5" dirty="0">
                <a:latin typeface="Arial"/>
                <a:cs typeface="Arial"/>
              </a:rPr>
              <a:t>propuesta </a:t>
            </a:r>
            <a:r>
              <a:rPr sz="1400" dirty="0">
                <a:latin typeface="Arial"/>
                <a:cs typeface="Arial"/>
              </a:rPr>
              <a:t>metodológica </a:t>
            </a:r>
            <a:r>
              <a:rPr sz="1400" spc="-5" dirty="0">
                <a:latin typeface="Arial"/>
                <a:cs typeface="Arial"/>
              </a:rPr>
              <a:t>de desarrollo de </a:t>
            </a:r>
            <a:r>
              <a:rPr sz="1400" spc="-10" dirty="0" err="1">
                <a:latin typeface="Arial"/>
                <a:cs typeface="Arial"/>
              </a:rPr>
              <a:t>públicos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desde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práctica artística de </a:t>
            </a:r>
            <a:r>
              <a:rPr sz="1400" spc="-10" dirty="0">
                <a:latin typeface="Arial"/>
                <a:cs typeface="Arial"/>
              </a:rPr>
              <a:t>sus </a:t>
            </a:r>
            <a:r>
              <a:rPr sz="1400" spc="-5" dirty="0">
                <a:latin typeface="Arial"/>
                <a:cs typeface="Arial"/>
              </a:rPr>
              <a:t>gestores, que incluye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10" dirty="0">
                <a:latin typeface="Arial"/>
                <a:cs typeface="Arial"/>
              </a:rPr>
              <a:t>definición </a:t>
            </a:r>
            <a:r>
              <a:rPr sz="1400" spc="-5" dirty="0">
                <a:latin typeface="Arial"/>
                <a:cs typeface="Arial"/>
              </a:rPr>
              <a:t>de procesos de </a:t>
            </a:r>
            <a:r>
              <a:rPr sz="1400" spc="-10" dirty="0">
                <a:latin typeface="Arial"/>
                <a:cs typeface="Arial"/>
              </a:rPr>
              <a:t>gestión, </a:t>
            </a:r>
            <a:r>
              <a:rPr sz="1400" spc="-5" dirty="0">
                <a:latin typeface="Arial"/>
                <a:cs typeface="Arial"/>
              </a:rPr>
              <a:t>estrategias </a:t>
            </a:r>
            <a:r>
              <a:rPr sz="1400" dirty="0">
                <a:latin typeface="Arial"/>
                <a:cs typeface="Arial"/>
              </a:rPr>
              <a:t>y  herramientas de </a:t>
            </a:r>
            <a:r>
              <a:rPr sz="1400" spc="-5" dirty="0">
                <a:latin typeface="Arial"/>
                <a:cs typeface="Arial"/>
              </a:rPr>
              <a:t>medición </a:t>
            </a:r>
            <a:r>
              <a:rPr sz="1400" dirty="0">
                <a:latin typeface="Arial"/>
                <a:cs typeface="Arial"/>
              </a:rPr>
              <a:t>de la </a:t>
            </a:r>
            <a:r>
              <a:rPr sz="1400" spc="-5" dirty="0">
                <a:latin typeface="Arial"/>
                <a:cs typeface="Arial"/>
              </a:rPr>
              <a:t>apreciación </a:t>
            </a:r>
            <a:r>
              <a:rPr sz="1400" dirty="0">
                <a:latin typeface="Arial"/>
                <a:cs typeface="Arial"/>
              </a:rPr>
              <a:t>y/o </a:t>
            </a:r>
            <a:r>
              <a:rPr sz="1400" spc="-5" dirty="0">
                <a:latin typeface="Arial"/>
                <a:cs typeface="Arial"/>
              </a:rPr>
              <a:t>valoración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las </a:t>
            </a:r>
            <a:r>
              <a:rPr sz="1400" spc="-5" dirty="0">
                <a:latin typeface="Arial"/>
                <a:cs typeface="Arial"/>
              </a:rPr>
              <a:t>artes </a:t>
            </a:r>
            <a:r>
              <a:rPr sz="1400" dirty="0">
                <a:latin typeface="Arial"/>
                <a:cs typeface="Arial"/>
              </a:rPr>
              <a:t>en los </a:t>
            </a:r>
            <a:r>
              <a:rPr sz="1400" spc="-10" dirty="0">
                <a:latin typeface="Arial"/>
                <a:cs typeface="Arial"/>
              </a:rPr>
              <a:t>públicos </a:t>
            </a:r>
            <a:r>
              <a:rPr sz="1400" spc="-5" dirty="0">
                <a:latin typeface="Arial"/>
                <a:cs typeface="Arial"/>
              </a:rPr>
              <a:t>priorizados.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5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contar con la </a:t>
            </a:r>
            <a:r>
              <a:rPr sz="1400" spc="-5" dirty="0">
                <a:latin typeface="Arial"/>
                <a:cs typeface="Arial"/>
              </a:rPr>
              <a:t>participación de artistas </a:t>
            </a:r>
            <a:r>
              <a:rPr sz="1400" spc="-10" dirty="0">
                <a:latin typeface="Arial"/>
                <a:cs typeface="Arial"/>
              </a:rPr>
              <a:t>peruanos </a:t>
            </a:r>
            <a:r>
              <a:rPr sz="1400" dirty="0">
                <a:latin typeface="Arial"/>
                <a:cs typeface="Arial"/>
              </a:rPr>
              <a:t>y de </a:t>
            </a:r>
            <a:r>
              <a:rPr sz="1400" spc="-5" dirty="0">
                <a:latin typeface="Arial"/>
                <a:cs typeface="Arial"/>
              </a:rPr>
              <a:t>profesionales </a:t>
            </a:r>
            <a:r>
              <a:rPr sz="1400" spc="-15" dirty="0">
                <a:latin typeface="Arial"/>
                <a:cs typeface="Arial"/>
              </a:rPr>
              <a:t>del </a:t>
            </a:r>
            <a:r>
              <a:rPr sz="1400" dirty="0">
                <a:latin typeface="Arial"/>
                <a:cs typeface="Arial"/>
              </a:rPr>
              <a:t>campo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educación,  </a:t>
            </a:r>
            <a:r>
              <a:rPr sz="1400" dirty="0">
                <a:latin typeface="Arial"/>
                <a:cs typeface="Arial"/>
              </a:rPr>
              <a:t>comunicación, </a:t>
            </a:r>
            <a:r>
              <a:rPr sz="1400" spc="-5" dirty="0">
                <a:latin typeface="Arial"/>
                <a:cs typeface="Arial"/>
              </a:rPr>
              <a:t>sicología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otros relacionados </a:t>
            </a:r>
            <a:r>
              <a:rPr sz="1400" spc="-15" dirty="0">
                <a:latin typeface="Arial"/>
                <a:cs typeface="Arial"/>
              </a:rPr>
              <a:t>al </a:t>
            </a:r>
            <a:r>
              <a:rPr sz="1400" spc="-5" dirty="0">
                <a:latin typeface="Arial"/>
                <a:cs typeface="Arial"/>
              </a:rPr>
              <a:t>ámbito de acción 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propuesta.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-10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10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tener un  </a:t>
            </a:r>
            <a:r>
              <a:rPr sz="1400" dirty="0">
                <a:latin typeface="Arial"/>
                <a:cs typeface="Arial"/>
              </a:rPr>
              <a:t>horizonte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5" dirty="0">
                <a:latin typeface="Arial"/>
                <a:cs typeface="Arial"/>
              </a:rPr>
              <a:t>implementación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seis </a:t>
            </a:r>
            <a:r>
              <a:rPr sz="1400" spc="-5" dirty="0">
                <a:latin typeface="Arial"/>
                <a:cs typeface="Arial"/>
              </a:rPr>
              <a:t>(06) </a:t>
            </a:r>
            <a:r>
              <a:rPr sz="1400" spc="5" dirty="0">
                <a:latin typeface="Arial"/>
                <a:cs typeface="Arial"/>
              </a:rPr>
              <a:t>meses como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mínimo.</a:t>
            </a:r>
            <a:endParaRPr sz="14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0"/>
              </a:spcBef>
            </a:pPr>
            <a:endParaRPr lang="es-MX" sz="1600" spc="5" dirty="0" smtClean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666" rIns="0" bIns="0" rtlCol="0">
            <a:spAutoFit/>
          </a:bodyPr>
          <a:lstStyle/>
          <a:p>
            <a:pPr marL="4044315" marR="5080" indent="-3853815">
              <a:lnSpc>
                <a:spcPts val="4320"/>
              </a:lnSpc>
              <a:spcBef>
                <a:spcPts val="655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Desarrollo</a:t>
            </a:r>
            <a:r>
              <a:rPr sz="4000" b="1" spc="-1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de 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Públicos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3580" y="1780169"/>
            <a:ext cx="9908540" cy="32226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"/>
              </a:spcBef>
            </a:pPr>
            <a:endParaRPr lang="es-MX" sz="1400" spc="5" dirty="0" smtClean="0">
              <a:latin typeface="Arial"/>
              <a:cs typeface="Arial"/>
            </a:endParaRPr>
          </a:p>
          <a:p>
            <a:pPr marL="298450" marR="635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1400" spc="5" dirty="0" smtClean="0">
                <a:latin typeface="Arial"/>
                <a:cs typeface="Arial"/>
              </a:rPr>
              <a:t>El </a:t>
            </a:r>
            <a:r>
              <a:rPr lang="es-MX" sz="1400" spc="-5" dirty="0">
                <a:latin typeface="Arial"/>
                <a:cs typeface="Arial"/>
              </a:rPr>
              <a:t>P</a:t>
            </a:r>
            <a:r>
              <a:rPr sz="1400" spc="-5" dirty="0" err="1" smtClean="0">
                <a:latin typeface="Arial"/>
                <a:cs typeface="Arial"/>
              </a:rPr>
              <a:t>royecto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debe </a:t>
            </a:r>
            <a:r>
              <a:rPr sz="1400" spc="-5" dirty="0">
                <a:latin typeface="Arial"/>
                <a:cs typeface="Arial"/>
              </a:rPr>
              <a:t>indicar </a:t>
            </a:r>
            <a:r>
              <a:rPr sz="1400" dirty="0">
                <a:latin typeface="Arial"/>
                <a:cs typeface="Arial"/>
              </a:rPr>
              <a:t>en </a:t>
            </a:r>
            <a:r>
              <a:rPr sz="1400" spc="5" dirty="0">
                <a:latin typeface="Arial"/>
                <a:cs typeface="Arial"/>
              </a:rPr>
              <a:t>su </a:t>
            </a:r>
            <a:r>
              <a:rPr sz="1400" spc="-10" dirty="0">
                <a:latin typeface="Arial"/>
                <a:cs typeface="Arial"/>
              </a:rPr>
              <a:t>presupuesto </a:t>
            </a:r>
            <a:r>
              <a:rPr sz="1400" spc="-5" dirty="0">
                <a:latin typeface="Arial"/>
                <a:cs typeface="Arial"/>
              </a:rPr>
              <a:t>que el estímulo económico </a:t>
            </a:r>
            <a:r>
              <a:rPr sz="1400" spc="5" dirty="0">
                <a:latin typeface="Arial"/>
                <a:cs typeface="Arial"/>
              </a:rPr>
              <a:t>se </a:t>
            </a:r>
            <a:r>
              <a:rPr sz="1400" dirty="0">
                <a:latin typeface="Arial"/>
                <a:cs typeface="Arial"/>
              </a:rPr>
              <a:t>orientará a </a:t>
            </a:r>
            <a:r>
              <a:rPr sz="1400" spc="-5" dirty="0" err="1" smtClean="0">
                <a:latin typeface="Arial"/>
                <a:cs typeface="Arial"/>
              </a:rPr>
              <a:t>cubrir</a:t>
            </a:r>
            <a:r>
              <a:rPr lang="es-MX" sz="1400" spc="-5" dirty="0" smtClean="0">
                <a:latin typeface="Arial"/>
                <a:cs typeface="Arial"/>
              </a:rPr>
              <a:t>:</a:t>
            </a: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honorarios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artistas </a:t>
            </a:r>
            <a:r>
              <a:rPr sz="1400" spc="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demás </a:t>
            </a:r>
            <a:r>
              <a:rPr sz="1400" spc="-5" dirty="0" err="1">
                <a:latin typeface="Arial"/>
                <a:cs typeface="Arial"/>
              </a:rPr>
              <a:t>profesionales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vinculados</a:t>
            </a:r>
            <a:endParaRPr lang="es-MX" sz="1400" spc="-10" dirty="0" smtClean="0">
              <a:latin typeface="Arial"/>
              <a:cs typeface="Arial"/>
            </a:endParaRP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servicios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medición, investigación, sistematización del </a:t>
            </a:r>
            <a:r>
              <a:rPr sz="1400" spc="-5" dirty="0" err="1" smtClean="0">
                <a:latin typeface="Arial"/>
                <a:cs typeface="Arial"/>
              </a:rPr>
              <a:t>proyecto</a:t>
            </a:r>
            <a:r>
              <a:rPr sz="1400" spc="-5" dirty="0" smtClean="0">
                <a:latin typeface="Arial"/>
                <a:cs typeface="Arial"/>
              </a:rPr>
              <a:t>  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capacitaciones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materiales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pedagógicos</a:t>
            </a:r>
            <a:r>
              <a:rPr sz="1400" spc="-10" dirty="0" smtClean="0">
                <a:latin typeface="Arial"/>
                <a:cs typeface="Arial"/>
              </a:rPr>
              <a:t> </a:t>
            </a:r>
            <a:endParaRPr lang="es-MX" sz="1400" spc="-10" dirty="0" smtClean="0">
              <a:latin typeface="Arial"/>
              <a:cs typeface="Arial"/>
            </a:endParaRP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registro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 </a:t>
            </a:r>
            <a:r>
              <a:rPr sz="1400" spc="-5" dirty="0">
                <a:latin typeface="Arial"/>
                <a:cs typeface="Arial"/>
              </a:rPr>
              <a:t>impacto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 err="1">
                <a:latin typeface="Arial"/>
                <a:cs typeface="Arial"/>
              </a:rPr>
              <a:t>las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actividades</a:t>
            </a:r>
            <a:r>
              <a:rPr sz="1400" spc="-5" dirty="0" smtClean="0">
                <a:latin typeface="Arial"/>
                <a:cs typeface="Arial"/>
              </a:rPr>
              <a:t> 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6350" lvl="1" indent="-285750" algn="just"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lang="es-MX" sz="1400" spc="-5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ifusión</a:t>
            </a:r>
            <a:endParaRPr lang="es-MX" sz="1400" spc="-5" dirty="0" smtClean="0">
              <a:latin typeface="Arial"/>
              <a:cs typeface="Arial"/>
            </a:endParaRPr>
          </a:p>
          <a:p>
            <a:pPr marL="469900" marR="6350" lvl="1" algn="just"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5" dirty="0">
                <a:latin typeface="Arial"/>
                <a:cs typeface="Arial"/>
              </a:rPr>
              <a:t>Monto </a:t>
            </a:r>
            <a:r>
              <a:rPr sz="1600" b="1" dirty="0">
                <a:latin typeface="Arial"/>
                <a:cs typeface="Arial"/>
              </a:rPr>
              <a:t>máximo </a:t>
            </a:r>
            <a:r>
              <a:rPr sz="1600" b="1" dirty="0" err="1">
                <a:latin typeface="Arial"/>
                <a:cs typeface="Arial"/>
              </a:rPr>
              <a:t>por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dirty="0" err="1" smtClean="0">
                <a:latin typeface="Arial"/>
                <a:cs typeface="Arial"/>
              </a:rPr>
              <a:t>beneficiario</a:t>
            </a:r>
            <a:r>
              <a:rPr lang="es-MX" sz="1600" b="1" dirty="0" smtClean="0">
                <a:latin typeface="Arial"/>
                <a:cs typeface="Arial"/>
              </a:rPr>
              <a:t> </a:t>
            </a:r>
            <a:r>
              <a:rPr sz="1600" spc="5" dirty="0" smtClean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/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50,000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300,000</a:t>
            </a:r>
          </a:p>
          <a:p>
            <a:pPr marL="12700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6</a:t>
            </a:r>
          </a:p>
          <a:p>
            <a:pPr marL="1270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Postulantes </a:t>
            </a:r>
            <a:r>
              <a:rPr sz="1600" spc="-5" dirty="0">
                <a:latin typeface="Arial"/>
                <a:cs typeface="Arial"/>
              </a:rPr>
              <a:t>Personas jurídicas de derecho privado </a:t>
            </a:r>
            <a:r>
              <a:rPr sz="1600" dirty="0">
                <a:latin typeface="Arial"/>
                <a:cs typeface="Arial"/>
              </a:rPr>
              <a:t>domiciliadas </a:t>
            </a:r>
            <a:r>
              <a:rPr sz="1600" spc="-5" dirty="0">
                <a:latin typeface="Arial"/>
                <a:cs typeface="Arial"/>
              </a:rPr>
              <a:t>en el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Perú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5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907665" marR="5080" indent="-2875280">
              <a:lnSpc>
                <a:spcPts val="4320"/>
              </a:lnSpc>
              <a:spcBef>
                <a:spcPts val="650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Producción</a:t>
            </a:r>
            <a:r>
              <a:rPr sz="4000" b="1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 las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40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Visuales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878" y="1868818"/>
            <a:ext cx="10227945" cy="34996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Contribuir </a:t>
            </a:r>
            <a:r>
              <a:rPr sz="1600" dirty="0">
                <a:latin typeface="Arial"/>
                <a:cs typeface="Arial"/>
              </a:rPr>
              <a:t>a la ampliación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 oferta </a:t>
            </a:r>
            <a:r>
              <a:rPr sz="1600" spc="-5" dirty="0">
                <a:latin typeface="Arial"/>
                <a:cs typeface="Arial"/>
              </a:rPr>
              <a:t>de obras de artes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visuales.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6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PROYECTO</a:t>
            </a: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El </a:t>
            </a:r>
            <a:r>
              <a:rPr sz="1600" dirty="0">
                <a:latin typeface="Arial"/>
                <a:cs typeface="Arial"/>
              </a:rPr>
              <a:t>proyecto </a:t>
            </a:r>
            <a:r>
              <a:rPr sz="1600" spc="-5" dirty="0">
                <a:latin typeface="Arial"/>
                <a:cs typeface="Arial"/>
              </a:rPr>
              <a:t>consiste en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10" dirty="0">
                <a:latin typeface="Arial"/>
                <a:cs typeface="Arial"/>
              </a:rPr>
              <a:t>gestación, </a:t>
            </a:r>
            <a:r>
              <a:rPr sz="1600" spc="-5" dirty="0">
                <a:latin typeface="Arial"/>
                <a:cs typeface="Arial"/>
              </a:rPr>
              <a:t>desarrollo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producción de </a:t>
            </a:r>
            <a:r>
              <a:rPr sz="1600" spc="-10" dirty="0">
                <a:latin typeface="Arial"/>
                <a:cs typeface="Arial"/>
              </a:rPr>
              <a:t>obras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artes visuales (artesanía, </a:t>
            </a:r>
            <a:r>
              <a:rPr sz="1600" spc="-5" dirty="0">
                <a:latin typeface="Arial"/>
                <a:cs typeface="Arial"/>
              </a:rPr>
              <a:t>escultura,  fotografía, grabado, pintura, arte </a:t>
            </a:r>
            <a:r>
              <a:rPr sz="1600" spc="-20" dirty="0">
                <a:latin typeface="Arial"/>
                <a:cs typeface="Arial"/>
              </a:rPr>
              <a:t>popular, </a:t>
            </a:r>
            <a:r>
              <a:rPr sz="1600" spc="-5" dirty="0">
                <a:latin typeface="Arial"/>
                <a:cs typeface="Arial"/>
              </a:rPr>
              <a:t>instalación, videocreación, arte no objetual </a:t>
            </a:r>
            <a:r>
              <a:rPr sz="1600" dirty="0">
                <a:latin typeface="Arial"/>
                <a:cs typeface="Arial"/>
              </a:rPr>
              <a:t>u </a:t>
            </a:r>
            <a:r>
              <a:rPr sz="1600" spc="-10" dirty="0">
                <a:latin typeface="Arial"/>
                <a:cs typeface="Arial"/>
              </a:rPr>
              <a:t>otras </a:t>
            </a:r>
            <a:r>
              <a:rPr sz="1600" spc="-5" dirty="0">
                <a:latin typeface="Arial"/>
                <a:cs typeface="Arial"/>
              </a:rPr>
              <a:t>expresiones  visuales) orientadas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10" dirty="0">
                <a:latin typeface="Arial"/>
                <a:cs typeface="Arial"/>
              </a:rPr>
              <a:t>su </a:t>
            </a:r>
            <a:r>
              <a:rPr sz="1600" spc="-10" dirty="0">
                <a:latin typeface="Arial"/>
                <a:cs typeface="Arial"/>
              </a:rPr>
              <a:t>exhibición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difusión pública. 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es-MX" sz="1600" spc="-5" dirty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10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considerar </a:t>
            </a:r>
            <a:r>
              <a:rPr sz="1400" spc="-10" dirty="0">
                <a:latin typeface="Arial"/>
                <a:cs typeface="Arial"/>
              </a:rPr>
              <a:t>las </a:t>
            </a:r>
            <a:r>
              <a:rPr sz="1400" spc="-5" dirty="0">
                <a:latin typeface="Arial"/>
                <a:cs typeface="Arial"/>
              </a:rPr>
              <a:t>etapas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realización  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obra hasta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preparación para </a:t>
            </a:r>
            <a:r>
              <a:rPr sz="1400" spc="5" dirty="0">
                <a:latin typeface="Arial"/>
                <a:cs typeface="Arial"/>
              </a:rPr>
              <a:t>su </a:t>
            </a:r>
            <a:r>
              <a:rPr sz="1400" spc="-5" dirty="0">
                <a:latin typeface="Arial"/>
                <a:cs typeface="Arial"/>
              </a:rPr>
              <a:t>exhibición </a:t>
            </a:r>
            <a:r>
              <a:rPr sz="1400" dirty="0">
                <a:latin typeface="Arial"/>
                <a:cs typeface="Arial"/>
              </a:rPr>
              <a:t>y/o </a:t>
            </a:r>
            <a:r>
              <a:rPr sz="1400" spc="-5" dirty="0">
                <a:latin typeface="Arial"/>
                <a:cs typeface="Arial"/>
              </a:rPr>
              <a:t>difusión pública.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5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contar </a:t>
            </a:r>
            <a:r>
              <a:rPr sz="1400" spc="5" dirty="0">
                <a:latin typeface="Arial"/>
                <a:cs typeface="Arial"/>
              </a:rPr>
              <a:t>con </a:t>
            </a:r>
            <a:r>
              <a:rPr sz="1400" dirty="0">
                <a:latin typeface="Arial"/>
                <a:cs typeface="Arial"/>
              </a:rPr>
              <a:t>la  </a:t>
            </a:r>
            <a:r>
              <a:rPr sz="1400" spc="-5" dirty="0">
                <a:latin typeface="Arial"/>
                <a:cs typeface="Arial"/>
              </a:rPr>
              <a:t>participación de artistas </a:t>
            </a:r>
            <a:r>
              <a:rPr sz="1400" spc="-10" dirty="0">
                <a:latin typeface="Arial"/>
                <a:cs typeface="Arial"/>
              </a:rPr>
              <a:t>nacionales. </a:t>
            </a:r>
            <a:endParaRPr lang="es-MX" sz="1400" spc="-10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5" dirty="0" smtClean="0">
                <a:latin typeface="Arial"/>
                <a:cs typeface="Arial"/>
              </a:rPr>
              <a:t>D</a:t>
            </a:r>
            <a:r>
              <a:rPr sz="1400" spc="-5" dirty="0" err="1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incluir un </a:t>
            </a:r>
            <a:r>
              <a:rPr sz="1400" dirty="0">
                <a:latin typeface="Arial"/>
                <a:cs typeface="Arial"/>
              </a:rPr>
              <a:t>catálogo </a:t>
            </a:r>
            <a:r>
              <a:rPr sz="1400" spc="-5" dirty="0">
                <a:latin typeface="Arial"/>
                <a:cs typeface="Arial"/>
              </a:rPr>
              <a:t>de obras artísticas </a:t>
            </a:r>
            <a:r>
              <a:rPr sz="1400" spc="-5" dirty="0" err="1">
                <a:latin typeface="Arial"/>
                <a:cs typeface="Arial"/>
              </a:rPr>
              <a:t>desarrolladas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anteriormente</a:t>
            </a:r>
            <a:r>
              <a:rPr sz="1400" dirty="0" smtClean="0">
                <a:latin typeface="Arial"/>
                <a:cs typeface="Arial"/>
              </a:rPr>
              <a:t>.</a:t>
            </a:r>
            <a:endParaRPr lang="es-MX" sz="14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es-MX" sz="1400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5" dirty="0" smtClean="0">
                <a:latin typeface="Arial"/>
                <a:cs typeface="Arial"/>
              </a:rPr>
              <a:t>D</a:t>
            </a:r>
            <a:r>
              <a:rPr lang="es-MX" sz="1400" spc="-5" dirty="0" smtClean="0">
                <a:latin typeface="Arial"/>
                <a:cs typeface="Arial"/>
              </a:rPr>
              <a:t>ebe </a:t>
            </a:r>
            <a:r>
              <a:rPr lang="es-MX" sz="1400" spc="-5" dirty="0">
                <a:latin typeface="Arial"/>
                <a:cs typeface="Arial"/>
              </a:rPr>
              <a:t>indicar en </a:t>
            </a:r>
            <a:r>
              <a:rPr lang="es-MX" sz="1400" spc="5" dirty="0">
                <a:latin typeface="Arial"/>
                <a:cs typeface="Arial"/>
              </a:rPr>
              <a:t>su </a:t>
            </a:r>
            <a:r>
              <a:rPr lang="es-MX" sz="1400" spc="-5" dirty="0">
                <a:latin typeface="Arial"/>
                <a:cs typeface="Arial"/>
              </a:rPr>
              <a:t>presupuesto que </a:t>
            </a:r>
            <a:r>
              <a:rPr lang="es-MX" sz="1400" spc="-15" dirty="0">
                <a:latin typeface="Arial"/>
                <a:cs typeface="Arial"/>
              </a:rPr>
              <a:t>el </a:t>
            </a:r>
            <a:r>
              <a:rPr lang="es-MX" sz="1400" spc="-5" dirty="0">
                <a:latin typeface="Arial"/>
                <a:cs typeface="Arial"/>
              </a:rPr>
              <a:t>estímulo económico </a:t>
            </a:r>
            <a:r>
              <a:rPr lang="es-MX" sz="1400" dirty="0">
                <a:latin typeface="Arial"/>
                <a:cs typeface="Arial"/>
              </a:rPr>
              <a:t>a </a:t>
            </a:r>
            <a:r>
              <a:rPr lang="es-MX" sz="1400" spc="-5" dirty="0">
                <a:latin typeface="Arial"/>
                <a:cs typeface="Arial"/>
              </a:rPr>
              <a:t>recibir </a:t>
            </a:r>
            <a:r>
              <a:rPr lang="es-MX" sz="1400" spc="5" dirty="0">
                <a:latin typeface="Arial"/>
                <a:cs typeface="Arial"/>
              </a:rPr>
              <a:t>se </a:t>
            </a:r>
            <a:r>
              <a:rPr lang="es-MX" sz="1400" spc="-5" dirty="0">
                <a:latin typeface="Arial"/>
                <a:cs typeface="Arial"/>
              </a:rPr>
              <a:t>orientará </a:t>
            </a:r>
            <a:r>
              <a:rPr lang="es-MX" sz="1400" dirty="0">
                <a:latin typeface="Arial"/>
                <a:cs typeface="Arial"/>
              </a:rPr>
              <a:t>solo a los </a:t>
            </a:r>
            <a:r>
              <a:rPr lang="es-MX" sz="1400" b="1" dirty="0">
                <a:latin typeface="Arial"/>
                <a:cs typeface="Arial"/>
              </a:rPr>
              <a:t>rubros de la </a:t>
            </a:r>
            <a:r>
              <a:rPr lang="es-MX" sz="1400" b="1" spc="-5" dirty="0">
                <a:latin typeface="Arial"/>
                <a:cs typeface="Arial"/>
              </a:rPr>
              <a:t>producción </a:t>
            </a:r>
            <a:r>
              <a:rPr lang="es-MX" sz="1400" b="1" spc="-5" dirty="0" smtClean="0">
                <a:latin typeface="Arial"/>
                <a:cs typeface="Arial"/>
              </a:rPr>
              <a:t>artística.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907665" marR="5080" indent="-2875280">
              <a:lnSpc>
                <a:spcPts val="4320"/>
              </a:lnSpc>
              <a:spcBef>
                <a:spcPts val="650"/>
              </a:spcBef>
            </a:pP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Concurso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4000" b="1" spc="-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Producción</a:t>
            </a:r>
            <a:r>
              <a:rPr sz="4000" b="1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de  las </a:t>
            </a:r>
            <a:r>
              <a:rPr sz="4000" b="1" spc="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40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F2F9F"/>
                </a:solidFill>
                <a:latin typeface="Arial"/>
                <a:cs typeface="Arial"/>
              </a:rPr>
              <a:t>Visuales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918" y="1525981"/>
            <a:ext cx="10227945" cy="21685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450" marR="5715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-5" dirty="0">
                <a:latin typeface="Arial"/>
                <a:cs typeface="Arial"/>
              </a:rPr>
              <a:t>T</a:t>
            </a:r>
            <a:r>
              <a:rPr lang="es-MX" sz="1400" spc="-5" dirty="0" smtClean="0">
                <a:latin typeface="Arial"/>
                <a:cs typeface="Arial"/>
              </a:rPr>
              <a:t>ales como: </a:t>
            </a: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honorarios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artísticos </a:t>
            </a:r>
            <a:r>
              <a:rPr sz="1400" spc="5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técnicos, 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servicios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curaduría </a:t>
            </a:r>
            <a:r>
              <a:rPr sz="1400" spc="5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investigación, 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seguros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del  </a:t>
            </a:r>
            <a:r>
              <a:rPr sz="1400" dirty="0">
                <a:latin typeface="Arial"/>
                <a:cs typeface="Arial"/>
              </a:rPr>
              <a:t>artista, </a:t>
            </a:r>
            <a:endParaRPr lang="es-MX" sz="1400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dirty="0" err="1" smtClean="0">
                <a:latin typeface="Arial"/>
                <a:cs typeface="Arial"/>
              </a:rPr>
              <a:t>compra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materiales </a:t>
            </a:r>
            <a:r>
              <a:rPr sz="1400" dirty="0">
                <a:latin typeface="Arial"/>
                <a:cs typeface="Arial"/>
              </a:rPr>
              <a:t>artísticos, </a:t>
            </a:r>
            <a:endParaRPr lang="es-MX" sz="1400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traslados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movilización de obras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materiales, 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dirty="0" err="1" smtClean="0">
                <a:latin typeface="Arial"/>
                <a:cs typeface="Arial"/>
              </a:rPr>
              <a:t>materiales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para </a:t>
            </a:r>
            <a:r>
              <a:rPr sz="1400" spc="-25" dirty="0">
                <a:latin typeface="Arial"/>
                <a:cs typeface="Arial"/>
              </a:rPr>
              <a:t>la  </a:t>
            </a:r>
            <a:r>
              <a:rPr sz="1400" spc="-5" dirty="0" err="1">
                <a:latin typeface="Arial"/>
                <a:cs typeface="Arial"/>
              </a:rPr>
              <a:t>producción</a:t>
            </a:r>
            <a:r>
              <a:rPr sz="1400" spc="-5" dirty="0">
                <a:latin typeface="Arial"/>
                <a:cs typeface="Arial"/>
              </a:rPr>
              <a:t> </a:t>
            </a:r>
            <a:endParaRPr lang="es-MX" sz="1400" spc="-5" dirty="0">
              <a:latin typeface="Arial"/>
              <a:cs typeface="Arial"/>
            </a:endParaRPr>
          </a:p>
          <a:p>
            <a:pPr marL="469900" marR="5715" lvl="1" algn="just">
              <a:spcBef>
                <a:spcPts val="5"/>
              </a:spcBef>
            </a:pPr>
            <a:endParaRPr lang="es-MX" sz="1400" spc="-5" dirty="0" smtClean="0">
              <a:latin typeface="Arial"/>
              <a:cs typeface="Arial"/>
            </a:endParaRPr>
          </a:p>
          <a:p>
            <a:pPr marL="755650" marR="5715" lvl="1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400" spc="-5" dirty="0" smtClean="0">
                <a:latin typeface="Arial"/>
                <a:cs typeface="Arial"/>
              </a:rPr>
              <a:t>No </a:t>
            </a:r>
            <a:r>
              <a:rPr sz="1400" spc="5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podrán considerar </a:t>
            </a:r>
            <a:r>
              <a:rPr sz="1400" spc="-10" dirty="0">
                <a:latin typeface="Arial"/>
                <a:cs typeface="Arial"/>
              </a:rPr>
              <a:t>gastos </a:t>
            </a:r>
            <a:r>
              <a:rPr sz="1400" spc="-5" dirty="0">
                <a:latin typeface="Arial"/>
                <a:cs typeface="Arial"/>
              </a:rPr>
              <a:t>de oficina (luz, agua, telefonía, </a:t>
            </a:r>
            <a:r>
              <a:rPr sz="1400" spc="-10" dirty="0">
                <a:latin typeface="Arial"/>
                <a:cs typeface="Arial"/>
              </a:rPr>
              <a:t>papelería </a:t>
            </a:r>
            <a:r>
              <a:rPr sz="1400" dirty="0">
                <a:latin typeface="Arial"/>
                <a:cs typeface="Arial"/>
              </a:rPr>
              <a:t>y  similares) </a:t>
            </a:r>
            <a:r>
              <a:rPr sz="1400" spc="5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otros </a:t>
            </a:r>
            <a:r>
              <a:rPr sz="1400" dirty="0">
                <a:latin typeface="Arial"/>
                <a:cs typeface="Arial"/>
              </a:rPr>
              <a:t>gastos </a:t>
            </a:r>
            <a:r>
              <a:rPr sz="1400" spc="-5" dirty="0">
                <a:latin typeface="Arial"/>
                <a:cs typeface="Arial"/>
              </a:rPr>
              <a:t>ajenos que </a:t>
            </a:r>
            <a:r>
              <a:rPr sz="1400" dirty="0">
                <a:latin typeface="Arial"/>
                <a:cs typeface="Arial"/>
              </a:rPr>
              <a:t>no estén sustentados </a:t>
            </a:r>
            <a:r>
              <a:rPr sz="1400" spc="10" dirty="0">
                <a:latin typeface="Arial"/>
                <a:cs typeface="Arial"/>
              </a:rPr>
              <a:t>como </a:t>
            </a:r>
            <a:r>
              <a:rPr sz="1400" spc="-5" dirty="0">
                <a:latin typeface="Arial"/>
                <a:cs typeface="Arial"/>
              </a:rPr>
              <a:t>parte </a:t>
            </a:r>
            <a:r>
              <a:rPr sz="1400" dirty="0">
                <a:latin typeface="Arial"/>
                <a:cs typeface="Arial"/>
              </a:rPr>
              <a:t>de la producción de las </a:t>
            </a:r>
            <a:r>
              <a:rPr sz="1400" spc="-5" dirty="0">
                <a:latin typeface="Arial"/>
                <a:cs typeface="Arial"/>
              </a:rPr>
              <a:t>obras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visuales.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804" y="4054433"/>
            <a:ext cx="10522596" cy="152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latin typeface="Arial"/>
                <a:cs typeface="Arial"/>
              </a:rPr>
              <a:t>Monto </a:t>
            </a:r>
            <a:r>
              <a:rPr sz="1600" b="1" dirty="0">
                <a:latin typeface="Arial"/>
                <a:cs typeface="Arial"/>
              </a:rPr>
              <a:t>máximo por </a:t>
            </a:r>
            <a:r>
              <a:rPr sz="1600" b="1" dirty="0" err="1">
                <a:latin typeface="Arial"/>
                <a:cs typeface="Arial"/>
              </a:rPr>
              <a:t>beneficiario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lang="es-MX" sz="1600" dirty="0">
                <a:latin typeface="Arial"/>
                <a:cs typeface="Arial"/>
              </a:rPr>
              <a:t>S</a:t>
            </a:r>
            <a:r>
              <a:rPr sz="1600" dirty="0" smtClean="0">
                <a:latin typeface="Arial"/>
                <a:cs typeface="Arial"/>
              </a:rPr>
              <a:t>/</a:t>
            </a:r>
            <a:r>
              <a:rPr sz="1600" spc="-14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30,000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210,000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Postulantes </a:t>
            </a:r>
            <a:r>
              <a:rPr sz="1600" spc="-5" dirty="0">
                <a:latin typeface="Arial"/>
                <a:cs typeface="Arial"/>
              </a:rPr>
              <a:t>Personas jurídicas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derecho privado domiciliadas 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 </a:t>
            </a:r>
            <a:r>
              <a:rPr sz="1600" dirty="0" err="1" smtClean="0">
                <a:latin typeface="Arial"/>
                <a:cs typeface="Arial"/>
              </a:rPr>
              <a:t>Perú</a:t>
            </a:r>
            <a:r>
              <a:rPr lang="es-MX" sz="1600" dirty="0" smtClean="0">
                <a:latin typeface="Arial"/>
                <a:cs typeface="Arial"/>
              </a:rPr>
              <a:t> / Personas naturales peruanas o </a:t>
            </a:r>
            <a:r>
              <a:rPr sz="1600" spc="-10" dirty="0" err="1" smtClean="0">
                <a:latin typeface="Arial"/>
                <a:cs typeface="Arial"/>
              </a:rPr>
              <a:t>extranjeras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residentes en el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Perú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07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903855" marR="5080" indent="-1686560">
              <a:lnSpc>
                <a:spcPts val="3460"/>
              </a:lnSpc>
              <a:spcBef>
                <a:spcPts val="525"/>
              </a:spcBef>
            </a:pPr>
            <a:r>
              <a:rPr sz="3200" b="1" spc="-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3200" b="1" spc="-1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3200" b="1" spc="-5" dirty="0">
                <a:solidFill>
                  <a:srgbClr val="6F2F9F"/>
                </a:solidFill>
                <a:latin typeface="Arial"/>
                <a:cs typeface="Arial"/>
              </a:rPr>
              <a:t>de Circulación  Nacional de las </a:t>
            </a:r>
            <a:r>
              <a:rPr sz="3200" b="1" spc="-30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45843"/>
            <a:ext cx="10096500" cy="45768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marR="4514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Contribuir </a:t>
            </a:r>
            <a:r>
              <a:rPr sz="1600" dirty="0">
                <a:latin typeface="Arial"/>
                <a:cs typeface="Arial"/>
              </a:rPr>
              <a:t>a la </a:t>
            </a:r>
            <a:r>
              <a:rPr sz="1600" spc="-5" dirty="0">
                <a:latin typeface="Arial"/>
                <a:cs typeface="Arial"/>
              </a:rPr>
              <a:t>descentralización </a:t>
            </a:r>
            <a:r>
              <a:rPr sz="1600" dirty="0">
                <a:latin typeface="Arial"/>
                <a:cs typeface="Arial"/>
              </a:rPr>
              <a:t>y ampliación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 oferta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las </a:t>
            </a:r>
            <a:r>
              <a:rPr sz="1600" spc="-5" dirty="0">
                <a:latin typeface="Arial"/>
                <a:cs typeface="Arial"/>
              </a:rPr>
              <a:t>artes </a:t>
            </a:r>
            <a:r>
              <a:rPr sz="1600" dirty="0">
                <a:latin typeface="Arial"/>
                <a:cs typeface="Arial"/>
              </a:rPr>
              <a:t>escénicas, visuales y la </a:t>
            </a:r>
            <a:r>
              <a:rPr sz="1600" spc="5" dirty="0">
                <a:latin typeface="Arial"/>
                <a:cs typeface="Arial"/>
              </a:rPr>
              <a:t>música </a:t>
            </a:r>
            <a:r>
              <a:rPr sz="1600" spc="-5" dirty="0">
                <a:latin typeface="Arial"/>
                <a:cs typeface="Arial"/>
              </a:rPr>
              <a:t>en el  </a:t>
            </a:r>
            <a:r>
              <a:rPr sz="1600" spc="5" dirty="0">
                <a:latin typeface="Arial"/>
                <a:cs typeface="Arial"/>
              </a:rPr>
              <a:t>ámbito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nacional.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6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PROYECTO</a:t>
            </a:r>
            <a:endParaRPr sz="1600" dirty="0">
              <a:latin typeface="Arial"/>
              <a:cs typeface="Arial"/>
            </a:endParaRPr>
          </a:p>
          <a:p>
            <a:pPr marL="12700" marR="10160" algn="just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El Proyecto consiste </a:t>
            </a:r>
            <a:r>
              <a:rPr sz="1600" spc="-10" dirty="0">
                <a:latin typeface="Arial"/>
                <a:cs typeface="Arial"/>
              </a:rPr>
              <a:t>en </a:t>
            </a:r>
            <a:r>
              <a:rPr sz="1600" spc="5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movilización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los artistas nacionales </a:t>
            </a:r>
            <a:r>
              <a:rPr sz="1600" spc="-15" dirty="0">
                <a:latin typeface="Arial"/>
                <a:cs typeface="Arial"/>
              </a:rPr>
              <a:t>y/o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la </a:t>
            </a:r>
            <a:r>
              <a:rPr sz="1600" spc="-10" dirty="0">
                <a:latin typeface="Arial"/>
                <a:cs typeface="Arial"/>
              </a:rPr>
              <a:t>obra de artistas </a:t>
            </a:r>
            <a:r>
              <a:rPr sz="1600" spc="-5" dirty="0">
                <a:latin typeface="Arial"/>
                <a:cs typeface="Arial"/>
              </a:rPr>
              <a:t>nacionales hacia eventos,  </a:t>
            </a:r>
            <a:r>
              <a:rPr sz="1600" spc="-10" dirty="0">
                <a:latin typeface="Arial"/>
                <a:cs typeface="Arial"/>
              </a:rPr>
              <a:t>plataformas </a:t>
            </a:r>
            <a:r>
              <a:rPr sz="1600" spc="-5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giras de </a:t>
            </a:r>
            <a:r>
              <a:rPr sz="1600" spc="-5" dirty="0">
                <a:latin typeface="Arial"/>
                <a:cs typeface="Arial"/>
              </a:rPr>
              <a:t>exhibición y/o difusión artística </a:t>
            </a:r>
            <a:r>
              <a:rPr sz="1600" spc="-10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diversos escenarios o </a:t>
            </a:r>
            <a:r>
              <a:rPr sz="1600" spc="-10" dirty="0">
                <a:latin typeface="Arial"/>
                <a:cs typeface="Arial"/>
              </a:rPr>
              <a:t>espacios del </a:t>
            </a:r>
            <a:r>
              <a:rPr sz="1600" spc="-5" dirty="0">
                <a:latin typeface="Arial"/>
                <a:cs typeface="Arial"/>
              </a:rPr>
              <a:t>territorio </a:t>
            </a:r>
            <a:r>
              <a:rPr sz="1600" spc="-10" dirty="0">
                <a:latin typeface="Arial"/>
                <a:cs typeface="Arial"/>
              </a:rPr>
              <a:t>nacional </a:t>
            </a:r>
            <a:r>
              <a:rPr sz="1600" dirty="0">
                <a:latin typeface="Arial"/>
                <a:cs typeface="Arial"/>
              </a:rPr>
              <a:t>con </a:t>
            </a:r>
            <a:r>
              <a:rPr sz="1600" spc="-1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objetivo  </a:t>
            </a:r>
            <a:r>
              <a:rPr sz="1600" spc="-10" dirty="0">
                <a:latin typeface="Arial"/>
                <a:cs typeface="Arial"/>
              </a:rPr>
              <a:t>de ampliar </a:t>
            </a:r>
            <a:r>
              <a:rPr sz="1600" spc="-5" dirty="0">
                <a:latin typeface="Arial"/>
                <a:cs typeface="Arial"/>
              </a:rPr>
              <a:t>la </a:t>
            </a:r>
            <a:r>
              <a:rPr sz="1600" spc="-10" dirty="0">
                <a:latin typeface="Arial"/>
                <a:cs typeface="Arial"/>
              </a:rPr>
              <a:t>oferta </a:t>
            </a:r>
            <a:r>
              <a:rPr sz="1600" spc="-5" dirty="0">
                <a:latin typeface="Arial"/>
                <a:cs typeface="Arial"/>
              </a:rPr>
              <a:t>y acceso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la población a las </a:t>
            </a:r>
            <a:r>
              <a:rPr sz="1600" spc="-10" dirty="0">
                <a:latin typeface="Arial"/>
                <a:cs typeface="Arial"/>
              </a:rPr>
              <a:t>artes </a:t>
            </a:r>
            <a:r>
              <a:rPr sz="1600" spc="-5" dirty="0">
                <a:latin typeface="Arial"/>
                <a:cs typeface="Arial"/>
              </a:rPr>
              <a:t>escénicas, visuales y música. 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marR="10160" algn="just">
              <a:lnSpc>
                <a:spcPct val="100000"/>
              </a:lnSpc>
              <a:spcBef>
                <a:spcPts val="10"/>
              </a:spcBef>
            </a:pPr>
            <a:endParaRPr lang="es-MX" sz="1400" spc="-5" dirty="0">
              <a:latin typeface="Arial"/>
              <a:cs typeface="Arial"/>
            </a:endParaRPr>
          </a:p>
          <a:p>
            <a:pPr marL="298450" marR="1016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Arial"/>
                <a:cs typeface="Arial"/>
              </a:rPr>
              <a:t>D</a:t>
            </a:r>
            <a:r>
              <a:rPr sz="1400" spc="-10" dirty="0" err="1" smtClean="0">
                <a:latin typeface="Arial"/>
                <a:cs typeface="Arial"/>
              </a:rPr>
              <a:t>ebe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incluir una </a:t>
            </a:r>
            <a:r>
              <a:rPr sz="1400" spc="-10" dirty="0">
                <a:latin typeface="Arial"/>
                <a:cs typeface="Arial"/>
              </a:rPr>
              <a:t>(1) </a:t>
            </a:r>
            <a:r>
              <a:rPr sz="1400" spc="-5" dirty="0">
                <a:latin typeface="Arial"/>
                <a:cs typeface="Arial"/>
              </a:rPr>
              <a:t>o más  </a:t>
            </a:r>
            <a:r>
              <a:rPr sz="1400" spc="-10" dirty="0">
                <a:latin typeface="Arial"/>
                <a:cs typeface="Arial"/>
              </a:rPr>
              <a:t>cartas de </a:t>
            </a:r>
            <a:r>
              <a:rPr sz="1400" spc="-5" dirty="0">
                <a:latin typeface="Arial"/>
                <a:cs typeface="Arial"/>
              </a:rPr>
              <a:t>la institución o </a:t>
            </a:r>
            <a:r>
              <a:rPr sz="1400" spc="-10" dirty="0">
                <a:latin typeface="Arial"/>
                <a:cs typeface="Arial"/>
              </a:rPr>
              <a:t>entidad </a:t>
            </a:r>
            <a:r>
              <a:rPr sz="1400" spc="-5" dirty="0">
                <a:latin typeface="Arial"/>
                <a:cs typeface="Arial"/>
              </a:rPr>
              <a:t>anfitriona, </a:t>
            </a:r>
            <a:r>
              <a:rPr sz="1400" spc="-10" dirty="0">
                <a:latin typeface="Arial"/>
                <a:cs typeface="Arial"/>
              </a:rPr>
              <a:t>en </a:t>
            </a:r>
            <a:r>
              <a:rPr sz="1400" spc="-5" dirty="0">
                <a:latin typeface="Arial"/>
                <a:cs typeface="Arial"/>
              </a:rPr>
              <a:t>la </a:t>
            </a:r>
            <a:r>
              <a:rPr sz="1400" spc="-10" dirty="0">
                <a:latin typeface="Arial"/>
                <a:cs typeface="Arial"/>
              </a:rPr>
              <a:t>cual </a:t>
            </a:r>
            <a:r>
              <a:rPr sz="1400" spc="5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indican las </a:t>
            </a:r>
            <a:r>
              <a:rPr sz="1400" spc="-10" dirty="0">
                <a:latin typeface="Arial"/>
                <a:cs typeface="Arial"/>
              </a:rPr>
              <a:t>coordinaciones de </a:t>
            </a:r>
            <a:r>
              <a:rPr sz="1400" spc="-5" dirty="0">
                <a:latin typeface="Arial"/>
                <a:cs typeface="Arial"/>
              </a:rPr>
              <a:t>la participación artística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los  </a:t>
            </a:r>
            <a:r>
              <a:rPr sz="1400" spc="-5" dirty="0" err="1">
                <a:latin typeface="Arial"/>
                <a:cs typeface="Arial"/>
              </a:rPr>
              <a:t>postulantes</a:t>
            </a:r>
            <a:r>
              <a:rPr sz="1400" spc="-5" dirty="0" smtClean="0">
                <a:latin typeface="Arial"/>
                <a:cs typeface="Arial"/>
              </a:rPr>
              <a:t>.</a:t>
            </a:r>
            <a:endParaRPr lang="es-MX" sz="1400" spc="-5" dirty="0" smtClean="0">
              <a:latin typeface="Arial"/>
              <a:cs typeface="Arial"/>
            </a:endParaRPr>
          </a:p>
          <a:p>
            <a:pPr marL="12700" marR="10160" algn="just">
              <a:lnSpc>
                <a:spcPct val="100000"/>
              </a:lnSpc>
              <a:spcBef>
                <a:spcPts val="10"/>
              </a:spcBef>
            </a:pPr>
            <a:endParaRPr lang="es-MX" sz="1400" spc="-5" dirty="0">
              <a:latin typeface="Arial"/>
              <a:cs typeface="Arial"/>
            </a:endParaRPr>
          </a:p>
          <a:p>
            <a:pPr marL="298450" marR="1016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Arial"/>
                <a:cs typeface="Arial"/>
              </a:rPr>
              <a:t>D</a:t>
            </a:r>
            <a:r>
              <a:rPr sz="1400" spc="-10" dirty="0" err="1" smtClean="0">
                <a:latin typeface="Arial"/>
                <a:cs typeface="Arial"/>
              </a:rPr>
              <a:t>ebe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contar </a:t>
            </a:r>
            <a:r>
              <a:rPr sz="1400" dirty="0">
                <a:latin typeface="Arial"/>
                <a:cs typeface="Arial"/>
              </a:rPr>
              <a:t>con </a:t>
            </a:r>
            <a:r>
              <a:rPr sz="1400" spc="-5" dirty="0">
                <a:latin typeface="Arial"/>
                <a:cs typeface="Arial"/>
              </a:rPr>
              <a:t>cartas </a:t>
            </a:r>
            <a:r>
              <a:rPr sz="1400" spc="-10" dirty="0">
                <a:latin typeface="Arial"/>
                <a:cs typeface="Arial"/>
              </a:rPr>
              <a:t>de compromiso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los </a:t>
            </a:r>
            <a:r>
              <a:rPr sz="1400" spc="-10" dirty="0">
                <a:latin typeface="Arial"/>
                <a:cs typeface="Arial"/>
              </a:rPr>
              <a:t>integrantes que formarán </a:t>
            </a:r>
            <a:r>
              <a:rPr sz="1400" dirty="0">
                <a:latin typeface="Arial"/>
                <a:cs typeface="Arial"/>
              </a:rPr>
              <a:t>parte  </a:t>
            </a:r>
            <a:r>
              <a:rPr sz="1400" spc="-15" dirty="0">
                <a:latin typeface="Arial"/>
                <a:cs typeface="Arial"/>
              </a:rPr>
              <a:t>del </a:t>
            </a:r>
            <a:r>
              <a:rPr sz="1400" spc="-20" dirty="0">
                <a:latin typeface="Arial"/>
                <a:cs typeface="Arial"/>
              </a:rPr>
              <a:t>proyecto </a:t>
            </a:r>
            <a:r>
              <a:rPr sz="1400" spc="-10" dirty="0">
                <a:latin typeface="Arial"/>
                <a:cs typeface="Arial"/>
              </a:rPr>
              <a:t>de circulación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nacional.</a:t>
            </a:r>
            <a:endParaRPr sz="1400" dirty="0">
              <a:latin typeface="Arial"/>
              <a:cs typeface="Arial"/>
            </a:endParaRPr>
          </a:p>
          <a:p>
            <a:pPr marL="298450" marR="1143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MX" sz="1400" spc="-5" dirty="0" smtClean="0">
              <a:latin typeface="Arial"/>
              <a:cs typeface="Arial"/>
            </a:endParaRPr>
          </a:p>
          <a:p>
            <a:pPr marL="298450" marR="1143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Arial"/>
                <a:cs typeface="Arial"/>
              </a:rPr>
              <a:t>D</a:t>
            </a:r>
            <a:r>
              <a:rPr sz="1400" spc="-10" dirty="0" err="1" smtClean="0">
                <a:latin typeface="Arial"/>
                <a:cs typeface="Arial"/>
              </a:rPr>
              <a:t>ebe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indicar </a:t>
            </a:r>
            <a:r>
              <a:rPr sz="1400" spc="-10" dirty="0">
                <a:latin typeface="Arial"/>
                <a:cs typeface="Arial"/>
              </a:rPr>
              <a:t>en </a:t>
            </a:r>
            <a:r>
              <a:rPr sz="1400" spc="-5" dirty="0">
                <a:latin typeface="Arial"/>
                <a:cs typeface="Arial"/>
              </a:rPr>
              <a:t>su presupuesto </a:t>
            </a:r>
            <a:r>
              <a:rPr sz="1400" spc="-10" dirty="0">
                <a:latin typeface="Arial"/>
                <a:cs typeface="Arial"/>
              </a:rPr>
              <a:t>que el </a:t>
            </a:r>
            <a:r>
              <a:rPr sz="1400" spc="-5" dirty="0">
                <a:latin typeface="Arial"/>
                <a:cs typeface="Arial"/>
              </a:rPr>
              <a:t>estímulo económico se orientará a cubrir </a:t>
            </a:r>
            <a:r>
              <a:rPr sz="1400" spc="-10" dirty="0" err="1">
                <a:latin typeface="Arial"/>
                <a:cs typeface="Arial"/>
              </a:rPr>
              <a:t>gastos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de</a:t>
            </a:r>
            <a:r>
              <a:rPr lang="es-MX" sz="1400" dirty="0" smtClean="0">
                <a:latin typeface="Arial"/>
                <a:cs typeface="Arial"/>
              </a:rPr>
              <a:t>:</a:t>
            </a: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movilización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alimentació</a:t>
            </a:r>
            <a:r>
              <a:rPr lang="es-MX" sz="1400" spc="-10" dirty="0" smtClean="0">
                <a:latin typeface="Arial"/>
                <a:cs typeface="Arial"/>
              </a:rPr>
              <a:t>n</a:t>
            </a: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hospedaje</a:t>
            </a:r>
            <a:endParaRPr lang="es-MX" sz="1400" spc="-10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traslado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los </a:t>
            </a:r>
            <a:r>
              <a:rPr sz="1400" spc="-10" dirty="0">
                <a:latin typeface="Arial"/>
                <a:cs typeface="Arial"/>
              </a:rPr>
              <a:t>artistas </a:t>
            </a:r>
            <a:r>
              <a:rPr sz="1400" spc="-15" dirty="0">
                <a:latin typeface="Arial"/>
                <a:cs typeface="Arial"/>
              </a:rPr>
              <a:t>y/o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las </a:t>
            </a:r>
            <a:r>
              <a:rPr sz="1400" spc="-10" dirty="0">
                <a:latin typeface="Arial"/>
                <a:cs typeface="Arial"/>
              </a:rPr>
              <a:t>obras </a:t>
            </a:r>
            <a:r>
              <a:rPr sz="1400" spc="-5" dirty="0">
                <a:latin typeface="Arial"/>
                <a:cs typeface="Arial"/>
              </a:rPr>
              <a:t>artísticas </a:t>
            </a:r>
            <a:r>
              <a:rPr sz="1400" spc="-10" dirty="0">
                <a:latin typeface="Arial"/>
                <a:cs typeface="Arial"/>
              </a:rPr>
              <a:t>participantes en el </a:t>
            </a:r>
            <a:r>
              <a:rPr sz="1400" spc="-5" dirty="0" err="1" smtClean="0">
                <a:latin typeface="Arial"/>
                <a:cs typeface="Arial"/>
              </a:rPr>
              <a:t>proyecto</a:t>
            </a:r>
            <a:r>
              <a:rPr sz="1400" spc="-5" dirty="0" smtClean="0">
                <a:latin typeface="Arial"/>
                <a:cs typeface="Arial"/>
              </a:rPr>
              <a:t>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1143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MX" sz="1400" spc="-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903855" marR="5080" indent="-1686560">
              <a:lnSpc>
                <a:spcPts val="3460"/>
              </a:lnSpc>
              <a:spcBef>
                <a:spcPts val="525"/>
              </a:spcBef>
            </a:pPr>
            <a:r>
              <a:rPr sz="3200" b="1" spc="-5" dirty="0">
                <a:solidFill>
                  <a:srgbClr val="6F2F9F"/>
                </a:solidFill>
                <a:latin typeface="Arial"/>
                <a:cs typeface="Arial"/>
              </a:rPr>
              <a:t>Concurso de </a:t>
            </a:r>
            <a:r>
              <a:rPr sz="3200" b="1" spc="-15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3200" b="1" spc="-5" dirty="0">
                <a:solidFill>
                  <a:srgbClr val="6F2F9F"/>
                </a:solidFill>
                <a:latin typeface="Arial"/>
                <a:cs typeface="Arial"/>
              </a:rPr>
              <a:t>de Circulación  Nacional de las </a:t>
            </a:r>
            <a:r>
              <a:rPr sz="3200" b="1" spc="-30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878" y="1463844"/>
            <a:ext cx="10096500" cy="34688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1430" algn="just">
              <a:lnSpc>
                <a:spcPct val="100000"/>
              </a:lnSpc>
              <a:spcBef>
                <a:spcPts val="5"/>
              </a:spcBef>
            </a:pPr>
            <a:endParaRPr lang="es-MX" sz="1400" spc="-5" dirty="0">
              <a:latin typeface="Arial"/>
              <a:cs typeface="Arial"/>
            </a:endParaRPr>
          </a:p>
          <a:p>
            <a:pPr marL="298450" marR="11430" indent="-28575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1400" spc="-5" dirty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puede además  incluir </a:t>
            </a:r>
            <a:r>
              <a:rPr sz="1400" spc="-5" dirty="0" err="1">
                <a:latin typeface="Arial"/>
                <a:cs typeface="Arial"/>
              </a:rPr>
              <a:t>gastos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de</a:t>
            </a:r>
            <a:r>
              <a:rPr lang="es-MX" sz="1400" spc="-10" dirty="0" smtClean="0">
                <a:latin typeface="Arial"/>
                <a:cs typeface="Arial"/>
              </a:rPr>
              <a:t>:</a:t>
            </a: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seguros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(artistas, </a:t>
            </a:r>
            <a:r>
              <a:rPr sz="1400" spc="-5" dirty="0" err="1">
                <a:latin typeface="Arial"/>
                <a:cs typeface="Arial"/>
              </a:rPr>
              <a:t>obras</a:t>
            </a:r>
            <a:r>
              <a:rPr sz="1400" spc="-5" dirty="0" smtClean="0">
                <a:latin typeface="Arial"/>
                <a:cs typeface="Arial"/>
              </a:rPr>
              <a:t>)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honorarios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artísticos y </a:t>
            </a:r>
            <a:r>
              <a:rPr sz="1400" spc="-5" dirty="0" err="1" smtClean="0">
                <a:latin typeface="Arial"/>
                <a:cs typeface="Arial"/>
              </a:rPr>
              <a:t>técnicos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transporte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materiales e </a:t>
            </a:r>
            <a:r>
              <a:rPr sz="1400" spc="-5" dirty="0" err="1">
                <a:latin typeface="Arial"/>
                <a:cs typeface="Arial"/>
              </a:rPr>
              <a:t>instrumentos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artísticos</a:t>
            </a:r>
            <a:r>
              <a:rPr sz="1400" spc="-10" dirty="0" smtClean="0">
                <a:latin typeface="Arial"/>
                <a:cs typeface="Arial"/>
              </a:rPr>
              <a:t> </a:t>
            </a:r>
            <a:endParaRPr lang="es-MX" sz="1400" spc="-10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10" dirty="0" err="1" smtClean="0">
                <a:latin typeface="Arial"/>
                <a:cs typeface="Arial"/>
              </a:rPr>
              <a:t>registro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audiovisual y </a:t>
            </a:r>
            <a:r>
              <a:rPr sz="1400" spc="-5" dirty="0" err="1" smtClean="0">
                <a:latin typeface="Arial"/>
                <a:cs typeface="Arial"/>
              </a:rPr>
              <a:t>difusión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alquileres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spc="-5" dirty="0" err="1" smtClean="0">
                <a:latin typeface="Arial"/>
                <a:cs typeface="Arial"/>
              </a:rPr>
              <a:t>equipos</a:t>
            </a:r>
            <a:endParaRPr lang="es-MX" sz="1400" spc="-5" dirty="0" smtClean="0">
              <a:latin typeface="Arial"/>
              <a:cs typeface="Arial"/>
            </a:endParaRPr>
          </a:p>
          <a:p>
            <a:pPr marL="755650" marR="11430" lvl="1" indent="-285750" algn="just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400" spc="-5" dirty="0" err="1" smtClean="0">
                <a:latin typeface="Arial"/>
                <a:cs typeface="Arial"/>
              </a:rPr>
              <a:t>trámites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5" dirty="0" err="1" smtClean="0">
                <a:latin typeface="Arial"/>
                <a:cs typeface="Arial"/>
              </a:rPr>
              <a:t>autorizaciones</a:t>
            </a:r>
            <a:endParaRPr lang="es-MX" sz="1400" spc="-5" dirty="0" smtClean="0">
              <a:latin typeface="Arial"/>
              <a:cs typeface="Arial"/>
            </a:endParaRPr>
          </a:p>
          <a:p>
            <a:pPr marL="469900" marR="11430" lvl="1" algn="just">
              <a:spcBef>
                <a:spcPts val="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5" dirty="0">
                <a:latin typeface="Arial"/>
                <a:cs typeface="Arial"/>
              </a:rPr>
              <a:t>Monto </a:t>
            </a:r>
            <a:r>
              <a:rPr sz="1600" b="1" dirty="0">
                <a:latin typeface="Arial"/>
                <a:cs typeface="Arial"/>
              </a:rPr>
              <a:t>máximo por beneficiario </a:t>
            </a:r>
            <a:r>
              <a:rPr sz="1600" dirty="0">
                <a:latin typeface="Arial"/>
                <a:cs typeface="Arial"/>
              </a:rPr>
              <a:t>hasta </a:t>
            </a:r>
            <a:r>
              <a:rPr sz="1600" spc="5" dirty="0">
                <a:latin typeface="Arial"/>
                <a:cs typeface="Arial"/>
              </a:rPr>
              <a:t>S/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30,000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Fondo Total </a:t>
            </a:r>
            <a:r>
              <a:rPr lang="es-MX" sz="1600" spc="-5" dirty="0" smtClean="0">
                <a:latin typeface="Arial"/>
                <a:cs typeface="Arial"/>
              </a:rPr>
              <a:t>S/ 210,000</a:t>
            </a:r>
          </a:p>
          <a:p>
            <a:pPr marL="12700" algn="just">
              <a:lnSpc>
                <a:spcPct val="100000"/>
              </a:lnSpc>
            </a:pP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7</a:t>
            </a:r>
          </a:p>
          <a:p>
            <a:pPr marL="1270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Postulantes </a:t>
            </a:r>
            <a:r>
              <a:rPr sz="1600" spc="-5" dirty="0">
                <a:latin typeface="Arial"/>
                <a:cs typeface="Arial"/>
              </a:rPr>
              <a:t>Personas jurídicas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derecho privado </a:t>
            </a:r>
            <a:r>
              <a:rPr sz="1600" spc="-10" dirty="0">
                <a:latin typeface="Arial"/>
                <a:cs typeface="Arial"/>
              </a:rPr>
              <a:t>domiciliadas </a:t>
            </a:r>
            <a:r>
              <a:rPr sz="1600" spc="-15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el </a:t>
            </a:r>
            <a:r>
              <a:rPr sz="1600" dirty="0">
                <a:latin typeface="Arial"/>
                <a:cs typeface="Arial"/>
              </a:rPr>
              <a:t>Perú / </a:t>
            </a:r>
            <a:r>
              <a:rPr sz="1600" spc="-5" dirty="0">
                <a:latin typeface="Arial"/>
                <a:cs typeface="Arial"/>
              </a:rPr>
              <a:t>Personas </a:t>
            </a:r>
            <a:r>
              <a:rPr sz="1600" spc="-10" dirty="0">
                <a:latin typeface="Arial"/>
                <a:cs typeface="Arial"/>
              </a:rPr>
              <a:t>naturales peruanas </a:t>
            </a:r>
            <a:r>
              <a:rPr sz="1600" dirty="0">
                <a:latin typeface="Arial"/>
                <a:cs typeface="Arial"/>
              </a:rPr>
              <a:t>o  </a:t>
            </a:r>
            <a:r>
              <a:rPr sz="1600" spc="-10" dirty="0">
                <a:latin typeface="Arial"/>
                <a:cs typeface="Arial"/>
              </a:rPr>
              <a:t>extranjeras </a:t>
            </a:r>
            <a:r>
              <a:rPr sz="1600" spc="-5" dirty="0">
                <a:latin typeface="Arial"/>
                <a:cs typeface="Arial"/>
              </a:rPr>
              <a:t>residentes en el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Perú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616" y="326070"/>
            <a:ext cx="10721975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1980" marR="5080" indent="-4399915">
              <a:lnSpc>
                <a:spcPct val="11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Concurso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600" b="1" spc="-10" dirty="0">
                <a:solidFill>
                  <a:srgbClr val="6F2F9F"/>
                </a:solidFill>
                <a:latin typeface="Arial"/>
                <a:cs typeface="Arial"/>
              </a:rPr>
              <a:t>Proyectos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de Gestión de 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Salas para 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las</a:t>
            </a:r>
            <a:r>
              <a:rPr sz="3600" b="1" spc="-1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488" y="1626457"/>
            <a:ext cx="11106912" cy="4707058"/>
          </a:xfrm>
          <a:prstGeom prst="rect">
            <a:avLst/>
          </a:prstGeom>
        </p:spPr>
        <p:txBody>
          <a:bodyPr vert="horz" wrap="square" lIns="0" tIns="13335" rIns="0" bIns="0" numCol="2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FINALIDAD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Contribuir al </a:t>
            </a:r>
            <a:r>
              <a:rPr sz="1600" dirty="0">
                <a:latin typeface="Arial"/>
                <a:cs typeface="Arial"/>
              </a:rPr>
              <a:t>fortalecimiento de la oferta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las </a:t>
            </a:r>
            <a:r>
              <a:rPr sz="1600" spc="-5" dirty="0">
                <a:latin typeface="Arial"/>
                <a:cs typeface="Arial"/>
              </a:rPr>
              <a:t>artes </a:t>
            </a:r>
            <a:r>
              <a:rPr sz="1600" dirty="0">
                <a:latin typeface="Arial"/>
                <a:cs typeface="Arial"/>
              </a:rPr>
              <a:t>escénicas, visuales y la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música.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6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PROYECTO</a:t>
            </a: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proyecto consiste en </a:t>
            </a: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implementación de una </a:t>
            </a:r>
            <a:r>
              <a:rPr sz="1600" dirty="0">
                <a:latin typeface="Arial"/>
                <a:cs typeface="Arial"/>
              </a:rPr>
              <a:t>propuesta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gestión </a:t>
            </a:r>
            <a:r>
              <a:rPr sz="1600" spc="-5" dirty="0">
                <a:latin typeface="Arial"/>
                <a:cs typeface="Arial"/>
              </a:rPr>
              <a:t>artística desde </a:t>
            </a:r>
            <a:r>
              <a:rPr sz="1600" spc="-15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mejoramiento,  equipamiento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acondicionamiento técnico de </a:t>
            </a:r>
            <a:r>
              <a:rPr sz="1600" spc="-1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espacios de creación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práctica </a:t>
            </a:r>
            <a:r>
              <a:rPr sz="1600" spc="-15" dirty="0">
                <a:latin typeface="Arial"/>
                <a:cs typeface="Arial"/>
              </a:rPr>
              <a:t>del </a:t>
            </a:r>
            <a:r>
              <a:rPr sz="1600" dirty="0">
                <a:latin typeface="Arial"/>
                <a:cs typeface="Arial"/>
              </a:rPr>
              <a:t>artista </a:t>
            </a:r>
            <a:r>
              <a:rPr sz="1600" spc="-5" dirty="0">
                <a:latin typeface="Arial"/>
                <a:cs typeface="Arial"/>
              </a:rPr>
              <a:t>escénico, visual 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 música </a:t>
            </a:r>
            <a:r>
              <a:rPr sz="1600" spc="-10" dirty="0">
                <a:latin typeface="Arial"/>
                <a:cs typeface="Arial"/>
              </a:rPr>
              <a:t>(espacios </a:t>
            </a:r>
            <a:r>
              <a:rPr sz="1600" spc="-5" dirty="0">
                <a:latin typeface="Arial"/>
                <a:cs typeface="Arial"/>
              </a:rPr>
              <a:t>de preparación, entrenamiento, práctica, </a:t>
            </a:r>
            <a:r>
              <a:rPr sz="1600" spc="-10" dirty="0" err="1">
                <a:latin typeface="Arial"/>
                <a:cs typeface="Arial"/>
              </a:rPr>
              <a:t>ensayo</a:t>
            </a:r>
            <a:r>
              <a:rPr sz="1600" spc="-10" dirty="0" smtClean="0">
                <a:latin typeface="Arial"/>
                <a:cs typeface="Arial"/>
              </a:rPr>
              <a:t>), </a:t>
            </a:r>
            <a:r>
              <a:rPr sz="1600" dirty="0">
                <a:latin typeface="Arial"/>
                <a:cs typeface="Arial"/>
              </a:rPr>
              <a:t>así </a:t>
            </a:r>
            <a:r>
              <a:rPr sz="1600" spc="-5" dirty="0">
                <a:latin typeface="Arial"/>
                <a:cs typeface="Arial"/>
              </a:rPr>
              <a:t>como de </a:t>
            </a:r>
            <a:r>
              <a:rPr sz="160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espacios </a:t>
            </a:r>
            <a:r>
              <a:rPr sz="1600" spc="-30" dirty="0">
                <a:latin typeface="Arial"/>
                <a:cs typeface="Arial"/>
              </a:rPr>
              <a:t>de  </a:t>
            </a:r>
            <a:r>
              <a:rPr sz="1600" spc="-5" dirty="0">
                <a:latin typeface="Arial"/>
                <a:cs typeface="Arial"/>
              </a:rPr>
              <a:t>manifestación, </a:t>
            </a:r>
            <a:r>
              <a:rPr sz="1600" dirty="0">
                <a:latin typeface="Arial"/>
                <a:cs typeface="Arial"/>
              </a:rPr>
              <a:t>difusión y/o </a:t>
            </a:r>
            <a:r>
              <a:rPr sz="1600" spc="-5" dirty="0">
                <a:latin typeface="Arial"/>
                <a:cs typeface="Arial"/>
              </a:rPr>
              <a:t>expresión pública </a:t>
            </a:r>
            <a:r>
              <a:rPr sz="1600" dirty="0">
                <a:latin typeface="Arial"/>
                <a:cs typeface="Arial"/>
              </a:rPr>
              <a:t>de la </a:t>
            </a:r>
            <a:r>
              <a:rPr sz="1600" spc="-5" dirty="0">
                <a:latin typeface="Arial"/>
                <a:cs typeface="Arial"/>
              </a:rPr>
              <a:t>diversidad artística </a:t>
            </a:r>
            <a:r>
              <a:rPr sz="1600" spc="-10" dirty="0">
                <a:latin typeface="Arial"/>
                <a:cs typeface="Arial"/>
              </a:rPr>
              <a:t>escénica, </a:t>
            </a:r>
            <a:r>
              <a:rPr sz="1600" spc="-5" dirty="0">
                <a:latin typeface="Arial"/>
                <a:cs typeface="Arial"/>
              </a:rPr>
              <a:t>visual </a:t>
            </a:r>
            <a:r>
              <a:rPr sz="1600" dirty="0">
                <a:latin typeface="Arial"/>
                <a:cs typeface="Arial"/>
              </a:rPr>
              <a:t>y/o </a:t>
            </a:r>
            <a:r>
              <a:rPr sz="1600" spc="-5" dirty="0">
                <a:latin typeface="Arial"/>
                <a:cs typeface="Arial"/>
              </a:rPr>
              <a:t>musical. 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es-MX" sz="1600" spc="-5" dirty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10" dirty="0" smtClean="0">
                <a:latin typeface="Arial"/>
                <a:cs typeface="Arial"/>
              </a:rPr>
              <a:t>Debe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contar </a:t>
            </a:r>
            <a:r>
              <a:rPr sz="1400" spc="5" dirty="0">
                <a:latin typeface="Arial"/>
                <a:cs typeface="Arial"/>
              </a:rPr>
              <a:t>con </a:t>
            </a:r>
            <a:r>
              <a:rPr sz="1400" spc="-5" dirty="0">
                <a:latin typeface="Arial"/>
                <a:cs typeface="Arial"/>
              </a:rPr>
              <a:t>un </a:t>
            </a:r>
            <a:r>
              <a:rPr sz="1400" dirty="0">
                <a:latin typeface="Arial"/>
                <a:cs typeface="Arial"/>
              </a:rPr>
              <a:t>plan de </a:t>
            </a:r>
            <a:r>
              <a:rPr sz="1400" spc="-5" dirty="0">
                <a:latin typeface="Arial"/>
                <a:cs typeface="Arial"/>
              </a:rPr>
              <a:t>gestión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sostenibilidad 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propuesta, conocer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sus potenciales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actuales  públicos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identificar </a:t>
            </a:r>
            <a:r>
              <a:rPr sz="1400" spc="-10" dirty="0">
                <a:latin typeface="Arial"/>
                <a:cs typeface="Arial"/>
              </a:rPr>
              <a:t>los </a:t>
            </a:r>
            <a:r>
              <a:rPr sz="1400" spc="-5" dirty="0">
                <a:latin typeface="Arial"/>
                <a:cs typeface="Arial"/>
              </a:rPr>
              <a:t>impactos positivos de implementarse </a:t>
            </a:r>
            <a:r>
              <a:rPr sz="1400" dirty="0">
                <a:latin typeface="Arial"/>
                <a:cs typeface="Arial"/>
              </a:rPr>
              <a:t>mejoras </a:t>
            </a:r>
            <a:r>
              <a:rPr sz="1400" spc="-5" dirty="0">
                <a:latin typeface="Arial"/>
                <a:cs typeface="Arial"/>
              </a:rPr>
              <a:t>en </a:t>
            </a:r>
            <a:r>
              <a:rPr sz="1400" spc="5" dirty="0">
                <a:latin typeface="Arial"/>
                <a:cs typeface="Arial"/>
              </a:rPr>
              <a:t>su 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-10" dirty="0">
                <a:latin typeface="Arial"/>
                <a:cs typeface="Arial"/>
              </a:rPr>
              <a:t>sus </a:t>
            </a:r>
            <a:r>
              <a:rPr sz="1400" spc="-5" dirty="0">
                <a:latin typeface="Arial"/>
                <a:cs typeface="Arial"/>
              </a:rPr>
              <a:t>espacios artísticos.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-5" dirty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20" dirty="0" smtClean="0">
                <a:latin typeface="Arial"/>
                <a:cs typeface="Arial"/>
              </a:rPr>
              <a:t>Debe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contar con una </a:t>
            </a:r>
            <a:r>
              <a:rPr sz="1400" spc="-5" dirty="0">
                <a:latin typeface="Arial"/>
                <a:cs typeface="Arial"/>
              </a:rPr>
              <a:t>programación artística que abarque </a:t>
            </a:r>
            <a:r>
              <a:rPr sz="1400" dirty="0">
                <a:latin typeface="Arial"/>
                <a:cs typeface="Arial"/>
              </a:rPr>
              <a:t>un </a:t>
            </a:r>
            <a:r>
              <a:rPr sz="1400" spc="-5" dirty="0">
                <a:latin typeface="Arial"/>
                <a:cs typeface="Arial"/>
              </a:rPr>
              <a:t>horizonte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dos (2) </a:t>
            </a:r>
            <a:r>
              <a:rPr sz="1400" dirty="0">
                <a:latin typeface="Arial"/>
                <a:cs typeface="Arial"/>
              </a:rPr>
              <a:t>años de gestión </a:t>
            </a:r>
            <a:r>
              <a:rPr sz="1400" spc="5" dirty="0">
                <a:latin typeface="Arial"/>
                <a:cs typeface="Arial"/>
              </a:rPr>
              <a:t>a  </a:t>
            </a:r>
            <a:r>
              <a:rPr sz="1400" spc="-5" dirty="0">
                <a:latin typeface="Arial"/>
                <a:cs typeface="Arial"/>
              </a:rPr>
              <a:t>partir 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ejecución de </a:t>
            </a:r>
            <a:r>
              <a:rPr sz="1400" spc="-10" dirty="0">
                <a:latin typeface="Arial"/>
                <a:cs typeface="Arial"/>
              </a:rPr>
              <a:t>las </a:t>
            </a:r>
            <a:r>
              <a:rPr sz="1400" spc="-5" dirty="0">
                <a:latin typeface="Arial"/>
                <a:cs typeface="Arial"/>
              </a:rPr>
              <a:t>mejoras </a:t>
            </a:r>
            <a:r>
              <a:rPr sz="1400" dirty="0">
                <a:latin typeface="Arial"/>
                <a:cs typeface="Arial"/>
              </a:rPr>
              <a:t>en </a:t>
            </a:r>
            <a:r>
              <a:rPr sz="1400" spc="-15" dirty="0">
                <a:latin typeface="Arial"/>
                <a:cs typeface="Arial"/>
              </a:rPr>
              <a:t>el </a:t>
            </a:r>
            <a:r>
              <a:rPr sz="1400" spc="-5" dirty="0">
                <a:latin typeface="Arial"/>
                <a:cs typeface="Arial"/>
              </a:rPr>
              <a:t>equipamiento </a:t>
            </a:r>
            <a:r>
              <a:rPr sz="1400" dirty="0">
                <a:latin typeface="Arial"/>
                <a:cs typeface="Arial"/>
              </a:rPr>
              <a:t>y/o </a:t>
            </a:r>
            <a:r>
              <a:rPr sz="1400" spc="-5" dirty="0">
                <a:latin typeface="Arial"/>
                <a:cs typeface="Arial"/>
              </a:rPr>
              <a:t>acondicionamiento técnico de </a:t>
            </a:r>
            <a:r>
              <a:rPr sz="1400" spc="-10" dirty="0">
                <a:latin typeface="Arial"/>
                <a:cs typeface="Arial"/>
              </a:rPr>
              <a:t>los </a:t>
            </a:r>
            <a:r>
              <a:rPr sz="1400" spc="-5" dirty="0">
                <a:latin typeface="Arial"/>
                <a:cs typeface="Arial"/>
              </a:rPr>
              <a:t>espacios  definidos. </a:t>
            </a:r>
            <a:endParaRPr lang="es-MX" sz="1400" spc="-5" dirty="0" smtClean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spc="-5" dirty="0">
              <a:latin typeface="Arial"/>
              <a:cs typeface="Arial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spc="-10" smtClean="0">
                <a:latin typeface="Arial"/>
                <a:cs typeface="Arial"/>
              </a:rPr>
              <a:t>D</a:t>
            </a:r>
            <a:r>
              <a:rPr sz="1400" spc="-5" smtClean="0">
                <a:latin typeface="Arial"/>
                <a:cs typeface="Arial"/>
              </a:rPr>
              <a:t>ebe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contar </a:t>
            </a:r>
            <a:r>
              <a:rPr sz="1400" dirty="0">
                <a:latin typeface="Arial"/>
                <a:cs typeface="Arial"/>
              </a:rPr>
              <a:t>con las </a:t>
            </a:r>
            <a:r>
              <a:rPr sz="1400" spc="-5" dirty="0">
                <a:latin typeface="Arial"/>
                <a:cs typeface="Arial"/>
              </a:rPr>
              <a:t>medidas de seguridad que correspondan </a:t>
            </a:r>
            <a:r>
              <a:rPr sz="1400" dirty="0">
                <a:latin typeface="Arial"/>
                <a:cs typeface="Arial"/>
              </a:rPr>
              <a:t>y comprometerse a  tramitar todos los </a:t>
            </a:r>
            <a:r>
              <a:rPr sz="1400" spc="-5" dirty="0">
                <a:latin typeface="Arial"/>
                <a:cs typeface="Arial"/>
              </a:rPr>
              <a:t>seguros, </a:t>
            </a:r>
            <a:r>
              <a:rPr sz="1400" dirty="0">
                <a:latin typeface="Arial"/>
                <a:cs typeface="Arial"/>
              </a:rPr>
              <a:t>permisos </a:t>
            </a:r>
            <a:r>
              <a:rPr sz="1400" spc="5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autorizaciones </a:t>
            </a:r>
            <a:r>
              <a:rPr sz="1400" dirty="0">
                <a:latin typeface="Arial"/>
                <a:cs typeface="Arial"/>
              </a:rPr>
              <a:t>necesarias </a:t>
            </a:r>
            <a:r>
              <a:rPr sz="1400" spc="-5" dirty="0">
                <a:latin typeface="Arial"/>
                <a:cs typeface="Arial"/>
              </a:rPr>
              <a:t>para </a:t>
            </a:r>
            <a:r>
              <a:rPr sz="1400" spc="10" dirty="0">
                <a:latin typeface="Arial"/>
                <a:cs typeface="Arial"/>
              </a:rPr>
              <a:t>su </a:t>
            </a:r>
            <a:r>
              <a:rPr sz="1400" dirty="0">
                <a:latin typeface="Arial"/>
                <a:cs typeface="Arial"/>
              </a:rPr>
              <a:t>correcto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desarrollo.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b="1" spc="5" dirty="0" smtClean="0">
                <a:latin typeface="Arial"/>
                <a:cs typeface="Arial"/>
              </a:rPr>
              <a:t>	</a:t>
            </a:r>
            <a:r>
              <a:rPr sz="1600" b="1" spc="5" dirty="0" err="1" smtClean="0">
                <a:latin typeface="Arial"/>
                <a:cs typeface="Arial"/>
              </a:rPr>
              <a:t>Monto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fijo </a:t>
            </a:r>
            <a:r>
              <a:rPr sz="1600" b="1" dirty="0">
                <a:latin typeface="Arial"/>
                <a:cs typeface="Arial"/>
              </a:rPr>
              <a:t>por beneficiario </a:t>
            </a:r>
            <a:r>
              <a:rPr sz="1600" spc="5" dirty="0">
                <a:latin typeface="Arial"/>
                <a:cs typeface="Arial"/>
              </a:rPr>
              <a:t>S/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65,000</a:t>
            </a:r>
            <a:endParaRPr lang="es-MX" sz="1600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spc="-5" dirty="0" smtClean="0">
                <a:latin typeface="Arial"/>
                <a:cs typeface="Arial"/>
              </a:rPr>
              <a:t>	</a:t>
            </a:r>
            <a:r>
              <a:rPr lang="es-MX" sz="1600" b="1" spc="-5" dirty="0" smtClean="0">
                <a:latin typeface="Arial"/>
                <a:cs typeface="Arial"/>
              </a:rPr>
              <a:t>Fondo Total</a:t>
            </a:r>
            <a:r>
              <a:rPr lang="es-MX" sz="1600" spc="-5" dirty="0" smtClean="0">
                <a:latin typeface="Arial"/>
                <a:cs typeface="Arial"/>
              </a:rPr>
              <a:t> S/ 195,000</a:t>
            </a:r>
          </a:p>
          <a:p>
            <a:pPr marL="12700" algn="just">
              <a:lnSpc>
                <a:spcPct val="100000"/>
              </a:lnSpc>
            </a:pPr>
            <a:r>
              <a:rPr lang="es-MX" sz="1600" spc="-5" dirty="0">
                <a:latin typeface="Arial"/>
                <a:cs typeface="Arial"/>
              </a:rPr>
              <a:t>	</a:t>
            </a:r>
            <a:r>
              <a:rPr lang="es-MX" sz="1600" b="1" spc="-5" dirty="0" smtClean="0">
                <a:latin typeface="Arial"/>
                <a:cs typeface="Arial"/>
              </a:rPr>
              <a:t>Número estimado de ganadores </a:t>
            </a:r>
            <a:r>
              <a:rPr lang="es-MX" sz="1600" spc="-5" dirty="0" smtClean="0">
                <a:latin typeface="Arial"/>
                <a:cs typeface="Arial"/>
              </a:rPr>
              <a:t>3</a:t>
            </a:r>
          </a:p>
          <a:p>
            <a:pPr marL="1270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MX" sz="1600" b="1" dirty="0" smtClean="0">
                <a:latin typeface="Arial"/>
                <a:cs typeface="Arial"/>
              </a:rPr>
              <a:t>	</a:t>
            </a:r>
            <a:r>
              <a:rPr sz="1600" b="1" dirty="0" err="1" smtClean="0">
                <a:latin typeface="Arial"/>
                <a:cs typeface="Arial"/>
              </a:rPr>
              <a:t>Postulantes</a:t>
            </a:r>
            <a:r>
              <a:rPr lang="es-MX" sz="1600" b="1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Personas </a:t>
            </a:r>
            <a:r>
              <a:rPr sz="1600" spc="-5" dirty="0">
                <a:latin typeface="Arial"/>
                <a:cs typeface="Arial"/>
              </a:rPr>
              <a:t>jurídicas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 err="1">
                <a:latin typeface="Arial"/>
                <a:cs typeface="Arial"/>
              </a:rPr>
              <a:t>derecho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s-MX" sz="1600" spc="-5" dirty="0" smtClean="0">
                <a:latin typeface="Arial"/>
                <a:cs typeface="Arial"/>
              </a:rPr>
              <a:t>	</a:t>
            </a:r>
            <a:r>
              <a:rPr sz="1600" spc="-5" dirty="0" err="1" smtClean="0">
                <a:latin typeface="Arial"/>
                <a:cs typeface="Arial"/>
              </a:rPr>
              <a:t>privado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domiciliadas en </a:t>
            </a:r>
            <a:r>
              <a:rPr sz="1600" spc="-5" dirty="0">
                <a:latin typeface="Arial"/>
                <a:cs typeface="Arial"/>
              </a:rPr>
              <a:t>el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Perú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62997" y="764899"/>
            <a:ext cx="48634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1E0FD"/>
                </a:solidFill>
                <a:latin typeface="Arial"/>
                <a:cs typeface="Arial"/>
              </a:rPr>
              <a:t>En </a:t>
            </a:r>
            <a:r>
              <a:rPr sz="2800" b="1" dirty="0">
                <a:solidFill>
                  <a:srgbClr val="C1E0FD"/>
                </a:solidFill>
                <a:latin typeface="Arial"/>
                <a:cs typeface="Arial"/>
              </a:rPr>
              <a:t>2019 </a:t>
            </a:r>
            <a:r>
              <a:rPr sz="2400" b="1" dirty="0">
                <a:solidFill>
                  <a:srgbClr val="C1E0FD"/>
                </a:solidFill>
                <a:latin typeface="Arial"/>
                <a:cs typeface="Arial"/>
              </a:rPr>
              <a:t>se espera un mínimo</a:t>
            </a:r>
            <a:r>
              <a:rPr sz="2400" b="1" spc="-125" dirty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1E0FD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5379" y="1239879"/>
            <a:ext cx="7726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69 </a:t>
            </a:r>
            <a:r>
              <a:rPr sz="4800" b="1" spc="-10" dirty="0">
                <a:latin typeface="Arial"/>
                <a:cs typeface="Arial"/>
              </a:rPr>
              <a:t>proyectos</a:t>
            </a:r>
            <a:r>
              <a:rPr sz="4800" b="1" spc="5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beneficiarios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0" y="2126514"/>
            <a:ext cx="8726805" cy="2287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b="1" dirty="0">
                <a:solidFill>
                  <a:srgbClr val="C1E0FD"/>
                </a:solidFill>
                <a:latin typeface="Arial"/>
                <a:cs typeface="Arial"/>
              </a:rPr>
              <a:t>de las artes escénicas, </a:t>
            </a:r>
            <a:r>
              <a:rPr sz="2400" b="1" spc="-5" dirty="0">
                <a:solidFill>
                  <a:srgbClr val="C1E0FD"/>
                </a:solidFill>
                <a:latin typeface="Arial"/>
                <a:cs typeface="Arial"/>
              </a:rPr>
              <a:t>visuales </a:t>
            </a:r>
            <a:r>
              <a:rPr sz="2400" b="1" dirty="0">
                <a:solidFill>
                  <a:srgbClr val="C1E0FD"/>
                </a:solidFill>
                <a:latin typeface="Arial"/>
                <a:cs typeface="Arial"/>
              </a:rPr>
              <a:t>y música a </a:t>
            </a:r>
            <a:r>
              <a:rPr sz="2400" b="1" spc="-10" dirty="0" err="1">
                <a:solidFill>
                  <a:srgbClr val="C1E0FD"/>
                </a:solidFill>
                <a:latin typeface="Arial"/>
                <a:cs typeface="Arial"/>
              </a:rPr>
              <a:t>nivel</a:t>
            </a:r>
            <a:r>
              <a:rPr sz="2400" b="1" spc="-140" dirty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400" b="1" dirty="0" err="1" smtClean="0">
                <a:solidFill>
                  <a:srgbClr val="C1E0FD"/>
                </a:solidFill>
                <a:latin typeface="Arial"/>
                <a:cs typeface="Arial"/>
              </a:rPr>
              <a:t>nacional</a:t>
            </a:r>
            <a:r>
              <a:rPr lang="es-MX" sz="2400" dirty="0">
                <a:latin typeface="Arial"/>
                <a:cs typeface="Arial"/>
              </a:rPr>
              <a:t> </a:t>
            </a:r>
            <a:r>
              <a:rPr sz="2800" b="1" spc="-5" dirty="0" err="1" smtClean="0">
                <a:solidFill>
                  <a:srgbClr val="C1E0FD"/>
                </a:solidFill>
                <a:latin typeface="Arial"/>
                <a:cs typeface="Arial"/>
              </a:rPr>
              <a:t>que</a:t>
            </a:r>
            <a:r>
              <a:rPr sz="2800" b="1" spc="-5" dirty="0" smtClean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1E0FD"/>
                </a:solidFill>
                <a:latin typeface="Arial"/>
                <a:cs typeface="Arial"/>
              </a:rPr>
              <a:t>accederán </a:t>
            </a:r>
            <a:r>
              <a:rPr sz="2800" b="1" spc="5" dirty="0">
                <a:solidFill>
                  <a:srgbClr val="C1E0FD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un fondo </a:t>
            </a:r>
            <a:r>
              <a:rPr sz="2800" b="1" dirty="0">
                <a:solidFill>
                  <a:srgbClr val="C1E0FD"/>
                </a:solidFill>
                <a:latin typeface="Arial"/>
                <a:cs typeface="Arial"/>
              </a:rPr>
              <a:t>total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no </a:t>
            </a:r>
            <a:r>
              <a:rPr sz="2800" b="1" dirty="0">
                <a:solidFill>
                  <a:srgbClr val="C1E0FD"/>
                </a:solidFill>
                <a:latin typeface="Arial"/>
                <a:cs typeface="Arial"/>
              </a:rPr>
              <a:t>reembolsable</a:t>
            </a:r>
            <a:r>
              <a:rPr sz="2800" b="1" spc="-15" dirty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de</a:t>
            </a:r>
            <a:endParaRPr sz="2800" dirty="0">
              <a:latin typeface="Arial"/>
              <a:cs typeface="Arial"/>
            </a:endParaRPr>
          </a:p>
          <a:p>
            <a:pPr marL="9525" algn="ctr">
              <a:lnSpc>
                <a:spcPts val="7870"/>
              </a:lnSpc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S/. </a:t>
            </a:r>
            <a:r>
              <a:rPr sz="6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60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705,000</a:t>
            </a:r>
            <a:endParaRPr sz="5400" dirty="0">
              <a:latin typeface="Arial"/>
              <a:cs typeface="Arial"/>
            </a:endParaRPr>
          </a:p>
          <a:p>
            <a:pPr marL="942340" algn="ctr">
              <a:lnSpc>
                <a:spcPct val="100000"/>
              </a:lnSpc>
              <a:spcBef>
                <a:spcPts val="229"/>
              </a:spcBef>
            </a:pPr>
            <a:r>
              <a:rPr sz="2800" b="1" spc="-10" dirty="0" smtClean="0">
                <a:solidFill>
                  <a:srgbClr val="C1E0FD"/>
                </a:solidFill>
                <a:latin typeface="Arial"/>
                <a:cs typeface="Arial"/>
              </a:rPr>
              <a:t>en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9 concursos de postulación en</a:t>
            </a:r>
            <a:r>
              <a:rPr sz="2800" b="1" spc="-45" dirty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línea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67400"/>
            <a:ext cx="12188825" cy="40005"/>
          </a:xfrm>
          <a:custGeom>
            <a:avLst/>
            <a:gdLst/>
            <a:ahLst/>
            <a:cxnLst/>
            <a:rect l="l" t="t" r="r" b="b"/>
            <a:pathLst>
              <a:path w="12188825" h="40004">
                <a:moveTo>
                  <a:pt x="0" y="39624"/>
                </a:moveTo>
                <a:lnTo>
                  <a:pt x="12188825" y="39624"/>
                </a:lnTo>
                <a:lnTo>
                  <a:pt x="12188825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DF00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5"/>
            <a:ext cx="12192000" cy="685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10172242" cy="3719352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822960" marR="5080" indent="-799465">
              <a:lnSpc>
                <a:spcPts val="14050"/>
              </a:lnSpc>
              <a:spcBef>
                <a:spcPts val="1870"/>
              </a:spcBef>
            </a:pPr>
            <a:r>
              <a:rPr sz="10800" spc="-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sz="108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sz="10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800" spc="-1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</a:t>
            </a:r>
            <a:r>
              <a:rPr lang="es-MX" sz="10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0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800" spc="-8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10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800" spc="-160" dirty="0">
                <a:latin typeface="Arial" panose="020B0604020202020204" pitchFamily="34" charset="0"/>
                <a:cs typeface="Arial" panose="020B0604020202020204" pitchFamily="34" charset="0"/>
              </a:rPr>
              <a:t>proyecto?</a:t>
            </a:r>
            <a:endParaRPr sz="10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"/>
          <p:cNvSpPr txBox="1"/>
          <p:nvPr/>
        </p:nvSpPr>
        <p:spPr>
          <a:xfrm>
            <a:off x="2890138" y="289281"/>
            <a:ext cx="5662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spc="-10" dirty="0" smtClean="0">
                <a:solidFill>
                  <a:srgbClr val="5C127D"/>
                </a:solidFill>
                <a:latin typeface="Arial"/>
                <a:cs typeface="Arial"/>
              </a:rPr>
              <a:t>¿Qué hay en el contexto?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34358" y="1511989"/>
            <a:ext cx="430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75706" y="1277115"/>
            <a:ext cx="430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PROBLEMÁTICAS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50746" y="1858045"/>
            <a:ext cx="29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Brechas / Limitaciones</a:t>
            </a:r>
            <a:endParaRPr lang="es-MX" sz="2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17449" y="3573343"/>
            <a:ext cx="367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02215" y="4129049"/>
            <a:ext cx="267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Falta / Percepciones</a:t>
            </a:r>
            <a:endParaRPr lang="es-MX" sz="24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636027" y="2261979"/>
            <a:ext cx="41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Recursos Actuales / Inversores / Inercias / Mercados</a:t>
            </a:r>
            <a:endParaRPr lang="es-MX" sz="2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891078" y="3944383"/>
            <a:ext cx="31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TENDENCIAS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104577" y="4509121"/>
            <a:ext cx="323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Movimientos / Modas</a:t>
            </a:r>
            <a:endParaRPr lang="es-MX" sz="2400" dirty="0"/>
          </a:p>
        </p:txBody>
      </p:sp>
      <p:sp>
        <p:nvSpPr>
          <p:cNvPr id="36" name="Elipse 35"/>
          <p:cNvSpPr/>
          <p:nvPr/>
        </p:nvSpPr>
        <p:spPr>
          <a:xfrm>
            <a:off x="4374557" y="2009347"/>
            <a:ext cx="2997032" cy="31279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b="1" dirty="0" smtClean="0"/>
          </a:p>
        </p:txBody>
      </p:sp>
      <p:sp>
        <p:nvSpPr>
          <p:cNvPr id="37" name="CuadroTexto 36"/>
          <p:cNvSpPr txBox="1"/>
          <p:nvPr/>
        </p:nvSpPr>
        <p:spPr>
          <a:xfrm>
            <a:off x="4800600" y="4267548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¿Qué haré / haremos?</a:t>
            </a:r>
            <a:endParaRPr lang="es-MX" i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000542" y="2633874"/>
            <a:ext cx="1758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MI / NUESTRO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4874" y="615518"/>
            <a:ext cx="5662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Proyecto </a:t>
            </a: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artístico</a:t>
            </a:r>
            <a:r>
              <a:rPr sz="3600" b="1" spc="15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cultural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4874" y="1676857"/>
            <a:ext cx="5937885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10"/>
              </a:spcBef>
              <a:tabLst>
                <a:tab pos="241300" algn="l"/>
              </a:tabLst>
            </a:pP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MX" sz="3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sz="3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que conducen</a:t>
            </a:r>
            <a:r>
              <a:rPr sz="3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un</a:t>
            </a:r>
            <a:r>
              <a:rPr sz="3600" spc="-2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5110" y="2939167"/>
            <a:ext cx="3240279" cy="167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s-MX"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Coherente</a:t>
            </a:r>
            <a:r>
              <a:rPr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Sostenible.</a:t>
            </a:r>
          </a:p>
          <a:p>
            <a:pPr marL="584200" indent="-5715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Evaluable.</a:t>
            </a:r>
          </a:p>
        </p:txBody>
      </p:sp>
      <p:sp>
        <p:nvSpPr>
          <p:cNvPr id="5" name="object 5"/>
          <p:cNvSpPr/>
          <p:nvPr/>
        </p:nvSpPr>
        <p:spPr>
          <a:xfrm>
            <a:off x="7589515" y="1956811"/>
            <a:ext cx="3358904" cy="330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5240" y="1978151"/>
            <a:ext cx="3267710" cy="3213100"/>
          </a:xfrm>
          <a:custGeom>
            <a:avLst/>
            <a:gdLst/>
            <a:ahLst/>
            <a:cxnLst/>
            <a:rect l="l" t="t" r="r" b="b"/>
            <a:pathLst>
              <a:path w="3267709" h="3213100">
                <a:moveTo>
                  <a:pt x="1633727" y="0"/>
                </a:moveTo>
                <a:lnTo>
                  <a:pt x="1584682" y="709"/>
                </a:lnTo>
                <a:lnTo>
                  <a:pt x="1535996" y="2826"/>
                </a:lnTo>
                <a:lnTo>
                  <a:pt x="1487689" y="6329"/>
                </a:lnTo>
                <a:lnTo>
                  <a:pt x="1439782" y="11200"/>
                </a:lnTo>
                <a:lnTo>
                  <a:pt x="1392295" y="17417"/>
                </a:lnTo>
                <a:lnTo>
                  <a:pt x="1345249" y="24961"/>
                </a:lnTo>
                <a:lnTo>
                  <a:pt x="1298662" y="33813"/>
                </a:lnTo>
                <a:lnTo>
                  <a:pt x="1252556" y="43951"/>
                </a:lnTo>
                <a:lnTo>
                  <a:pt x="1206951" y="55358"/>
                </a:lnTo>
                <a:lnTo>
                  <a:pt x="1161866" y="68012"/>
                </a:lnTo>
                <a:lnTo>
                  <a:pt x="1117323" y="81893"/>
                </a:lnTo>
                <a:lnTo>
                  <a:pt x="1073341" y="96983"/>
                </a:lnTo>
                <a:lnTo>
                  <a:pt x="1029941" y="113260"/>
                </a:lnTo>
                <a:lnTo>
                  <a:pt x="987143" y="130705"/>
                </a:lnTo>
                <a:lnTo>
                  <a:pt x="944967" y="149299"/>
                </a:lnTo>
                <a:lnTo>
                  <a:pt x="903432" y="169021"/>
                </a:lnTo>
                <a:lnTo>
                  <a:pt x="862561" y="189851"/>
                </a:lnTo>
                <a:lnTo>
                  <a:pt x="822372" y="211770"/>
                </a:lnTo>
                <a:lnTo>
                  <a:pt x="782886" y="234757"/>
                </a:lnTo>
                <a:lnTo>
                  <a:pt x="744123" y="258793"/>
                </a:lnTo>
                <a:lnTo>
                  <a:pt x="706103" y="283858"/>
                </a:lnTo>
                <a:lnTo>
                  <a:pt x="668847" y="309932"/>
                </a:lnTo>
                <a:lnTo>
                  <a:pt x="632374" y="336995"/>
                </a:lnTo>
                <a:lnTo>
                  <a:pt x="596705" y="365028"/>
                </a:lnTo>
                <a:lnTo>
                  <a:pt x="561861" y="394010"/>
                </a:lnTo>
                <a:lnTo>
                  <a:pt x="527861" y="423921"/>
                </a:lnTo>
                <a:lnTo>
                  <a:pt x="494725" y="454742"/>
                </a:lnTo>
                <a:lnTo>
                  <a:pt x="462474" y="486452"/>
                </a:lnTo>
                <a:lnTo>
                  <a:pt x="431129" y="519032"/>
                </a:lnTo>
                <a:lnTo>
                  <a:pt x="400708" y="552463"/>
                </a:lnTo>
                <a:lnTo>
                  <a:pt x="371233" y="586723"/>
                </a:lnTo>
                <a:lnTo>
                  <a:pt x="342723" y="621793"/>
                </a:lnTo>
                <a:lnTo>
                  <a:pt x="315199" y="657654"/>
                </a:lnTo>
                <a:lnTo>
                  <a:pt x="288682" y="694285"/>
                </a:lnTo>
                <a:lnTo>
                  <a:pt x="263190" y="731667"/>
                </a:lnTo>
                <a:lnTo>
                  <a:pt x="238745" y="769780"/>
                </a:lnTo>
                <a:lnTo>
                  <a:pt x="215367" y="808603"/>
                </a:lnTo>
                <a:lnTo>
                  <a:pt x="193075" y="848117"/>
                </a:lnTo>
                <a:lnTo>
                  <a:pt x="171891" y="888302"/>
                </a:lnTo>
                <a:lnTo>
                  <a:pt x="151834" y="929138"/>
                </a:lnTo>
                <a:lnTo>
                  <a:pt x="132924" y="970605"/>
                </a:lnTo>
                <a:lnTo>
                  <a:pt x="115183" y="1012684"/>
                </a:lnTo>
                <a:lnTo>
                  <a:pt x="98629" y="1055354"/>
                </a:lnTo>
                <a:lnTo>
                  <a:pt x="83283" y="1098596"/>
                </a:lnTo>
                <a:lnTo>
                  <a:pt x="69166" y="1142390"/>
                </a:lnTo>
                <a:lnTo>
                  <a:pt x="56297" y="1186715"/>
                </a:lnTo>
                <a:lnTo>
                  <a:pt x="44697" y="1231552"/>
                </a:lnTo>
                <a:lnTo>
                  <a:pt x="34386" y="1276882"/>
                </a:lnTo>
                <a:lnTo>
                  <a:pt x="25384" y="1322683"/>
                </a:lnTo>
                <a:lnTo>
                  <a:pt x="17712" y="1368937"/>
                </a:lnTo>
                <a:lnTo>
                  <a:pt x="11389" y="1415624"/>
                </a:lnTo>
                <a:lnTo>
                  <a:pt x="6437" y="1462723"/>
                </a:lnTo>
                <a:lnTo>
                  <a:pt x="2874" y="1510214"/>
                </a:lnTo>
                <a:lnTo>
                  <a:pt x="721" y="1558078"/>
                </a:lnTo>
                <a:lnTo>
                  <a:pt x="0" y="1606296"/>
                </a:lnTo>
                <a:lnTo>
                  <a:pt x="721" y="1654513"/>
                </a:lnTo>
                <a:lnTo>
                  <a:pt x="2874" y="1702377"/>
                </a:lnTo>
                <a:lnTo>
                  <a:pt x="6437" y="1749868"/>
                </a:lnTo>
                <a:lnTo>
                  <a:pt x="11389" y="1796967"/>
                </a:lnTo>
                <a:lnTo>
                  <a:pt x="17712" y="1843654"/>
                </a:lnTo>
                <a:lnTo>
                  <a:pt x="25384" y="1889908"/>
                </a:lnTo>
                <a:lnTo>
                  <a:pt x="34386" y="1935709"/>
                </a:lnTo>
                <a:lnTo>
                  <a:pt x="44697" y="1981039"/>
                </a:lnTo>
                <a:lnTo>
                  <a:pt x="56297" y="2025876"/>
                </a:lnTo>
                <a:lnTo>
                  <a:pt x="69166" y="2070201"/>
                </a:lnTo>
                <a:lnTo>
                  <a:pt x="83283" y="2113995"/>
                </a:lnTo>
                <a:lnTo>
                  <a:pt x="98629" y="2157237"/>
                </a:lnTo>
                <a:lnTo>
                  <a:pt x="115183" y="2199907"/>
                </a:lnTo>
                <a:lnTo>
                  <a:pt x="132924" y="2241986"/>
                </a:lnTo>
                <a:lnTo>
                  <a:pt x="151834" y="2283453"/>
                </a:lnTo>
                <a:lnTo>
                  <a:pt x="171891" y="2324289"/>
                </a:lnTo>
                <a:lnTo>
                  <a:pt x="193075" y="2364474"/>
                </a:lnTo>
                <a:lnTo>
                  <a:pt x="215367" y="2403988"/>
                </a:lnTo>
                <a:lnTo>
                  <a:pt x="238745" y="2442811"/>
                </a:lnTo>
                <a:lnTo>
                  <a:pt x="263190" y="2480924"/>
                </a:lnTo>
                <a:lnTo>
                  <a:pt x="288682" y="2518306"/>
                </a:lnTo>
                <a:lnTo>
                  <a:pt x="315199" y="2554937"/>
                </a:lnTo>
                <a:lnTo>
                  <a:pt x="342723" y="2590798"/>
                </a:lnTo>
                <a:lnTo>
                  <a:pt x="371233" y="2625868"/>
                </a:lnTo>
                <a:lnTo>
                  <a:pt x="400708" y="2660128"/>
                </a:lnTo>
                <a:lnTo>
                  <a:pt x="431129" y="2693559"/>
                </a:lnTo>
                <a:lnTo>
                  <a:pt x="462474" y="2726139"/>
                </a:lnTo>
                <a:lnTo>
                  <a:pt x="494725" y="2757849"/>
                </a:lnTo>
                <a:lnTo>
                  <a:pt x="527861" y="2788670"/>
                </a:lnTo>
                <a:lnTo>
                  <a:pt x="561861" y="2818581"/>
                </a:lnTo>
                <a:lnTo>
                  <a:pt x="596705" y="2847563"/>
                </a:lnTo>
                <a:lnTo>
                  <a:pt x="632374" y="2875596"/>
                </a:lnTo>
                <a:lnTo>
                  <a:pt x="668847" y="2902659"/>
                </a:lnTo>
                <a:lnTo>
                  <a:pt x="706103" y="2928733"/>
                </a:lnTo>
                <a:lnTo>
                  <a:pt x="744123" y="2953798"/>
                </a:lnTo>
                <a:lnTo>
                  <a:pt x="782886" y="2977834"/>
                </a:lnTo>
                <a:lnTo>
                  <a:pt x="822372" y="3000821"/>
                </a:lnTo>
                <a:lnTo>
                  <a:pt x="862561" y="3022740"/>
                </a:lnTo>
                <a:lnTo>
                  <a:pt x="903432" y="3043570"/>
                </a:lnTo>
                <a:lnTo>
                  <a:pt x="944967" y="3063292"/>
                </a:lnTo>
                <a:lnTo>
                  <a:pt x="987143" y="3081886"/>
                </a:lnTo>
                <a:lnTo>
                  <a:pt x="1029941" y="3099331"/>
                </a:lnTo>
                <a:lnTo>
                  <a:pt x="1073341" y="3115608"/>
                </a:lnTo>
                <a:lnTo>
                  <a:pt x="1117323" y="3130698"/>
                </a:lnTo>
                <a:lnTo>
                  <a:pt x="1161866" y="3144579"/>
                </a:lnTo>
                <a:lnTo>
                  <a:pt x="1206951" y="3157233"/>
                </a:lnTo>
                <a:lnTo>
                  <a:pt x="1252556" y="3168640"/>
                </a:lnTo>
                <a:lnTo>
                  <a:pt x="1298662" y="3178778"/>
                </a:lnTo>
                <a:lnTo>
                  <a:pt x="1345249" y="3187630"/>
                </a:lnTo>
                <a:lnTo>
                  <a:pt x="1392295" y="3195174"/>
                </a:lnTo>
                <a:lnTo>
                  <a:pt x="1439782" y="3201391"/>
                </a:lnTo>
                <a:lnTo>
                  <a:pt x="1487689" y="3206262"/>
                </a:lnTo>
                <a:lnTo>
                  <a:pt x="1535996" y="3209765"/>
                </a:lnTo>
                <a:lnTo>
                  <a:pt x="1584682" y="3211882"/>
                </a:lnTo>
                <a:lnTo>
                  <a:pt x="1633727" y="3212592"/>
                </a:lnTo>
                <a:lnTo>
                  <a:pt x="1682773" y="3211882"/>
                </a:lnTo>
                <a:lnTo>
                  <a:pt x="1731459" y="3209765"/>
                </a:lnTo>
                <a:lnTo>
                  <a:pt x="1779766" y="3206262"/>
                </a:lnTo>
                <a:lnTo>
                  <a:pt x="1827673" y="3201391"/>
                </a:lnTo>
                <a:lnTo>
                  <a:pt x="1875160" y="3195174"/>
                </a:lnTo>
                <a:lnTo>
                  <a:pt x="1922206" y="3187630"/>
                </a:lnTo>
                <a:lnTo>
                  <a:pt x="1968793" y="3178778"/>
                </a:lnTo>
                <a:lnTo>
                  <a:pt x="2014899" y="3168640"/>
                </a:lnTo>
                <a:lnTo>
                  <a:pt x="2060504" y="3157233"/>
                </a:lnTo>
                <a:lnTo>
                  <a:pt x="2105589" y="3144579"/>
                </a:lnTo>
                <a:lnTo>
                  <a:pt x="2150132" y="3130698"/>
                </a:lnTo>
                <a:lnTo>
                  <a:pt x="2194114" y="3115608"/>
                </a:lnTo>
                <a:lnTo>
                  <a:pt x="2237514" y="3099331"/>
                </a:lnTo>
                <a:lnTo>
                  <a:pt x="2280312" y="3081886"/>
                </a:lnTo>
                <a:lnTo>
                  <a:pt x="2322488" y="3063292"/>
                </a:lnTo>
                <a:lnTo>
                  <a:pt x="2364023" y="3043570"/>
                </a:lnTo>
                <a:lnTo>
                  <a:pt x="2404894" y="3022740"/>
                </a:lnTo>
                <a:lnTo>
                  <a:pt x="2445083" y="3000821"/>
                </a:lnTo>
                <a:lnTo>
                  <a:pt x="2484569" y="2977834"/>
                </a:lnTo>
                <a:lnTo>
                  <a:pt x="2523332" y="2953798"/>
                </a:lnTo>
                <a:lnTo>
                  <a:pt x="2561352" y="2928733"/>
                </a:lnTo>
                <a:lnTo>
                  <a:pt x="2598608" y="2902659"/>
                </a:lnTo>
                <a:lnTo>
                  <a:pt x="2635081" y="2875596"/>
                </a:lnTo>
                <a:lnTo>
                  <a:pt x="2670750" y="2847563"/>
                </a:lnTo>
                <a:lnTo>
                  <a:pt x="2705594" y="2818581"/>
                </a:lnTo>
                <a:lnTo>
                  <a:pt x="2739594" y="2788670"/>
                </a:lnTo>
                <a:lnTo>
                  <a:pt x="2772730" y="2757849"/>
                </a:lnTo>
                <a:lnTo>
                  <a:pt x="2804981" y="2726139"/>
                </a:lnTo>
                <a:lnTo>
                  <a:pt x="2836326" y="2693559"/>
                </a:lnTo>
                <a:lnTo>
                  <a:pt x="2866747" y="2660128"/>
                </a:lnTo>
                <a:lnTo>
                  <a:pt x="2896222" y="2625868"/>
                </a:lnTo>
                <a:lnTo>
                  <a:pt x="2924732" y="2590798"/>
                </a:lnTo>
                <a:lnTo>
                  <a:pt x="2952256" y="2554937"/>
                </a:lnTo>
                <a:lnTo>
                  <a:pt x="2978773" y="2518306"/>
                </a:lnTo>
                <a:lnTo>
                  <a:pt x="3004265" y="2480924"/>
                </a:lnTo>
                <a:lnTo>
                  <a:pt x="3028710" y="2442811"/>
                </a:lnTo>
                <a:lnTo>
                  <a:pt x="3052088" y="2403988"/>
                </a:lnTo>
                <a:lnTo>
                  <a:pt x="3074380" y="2364474"/>
                </a:lnTo>
                <a:lnTo>
                  <a:pt x="3095564" y="2324289"/>
                </a:lnTo>
                <a:lnTo>
                  <a:pt x="3115621" y="2283453"/>
                </a:lnTo>
                <a:lnTo>
                  <a:pt x="3134531" y="2241986"/>
                </a:lnTo>
                <a:lnTo>
                  <a:pt x="3152272" y="2199907"/>
                </a:lnTo>
                <a:lnTo>
                  <a:pt x="3168826" y="2157237"/>
                </a:lnTo>
                <a:lnTo>
                  <a:pt x="3184172" y="2113995"/>
                </a:lnTo>
                <a:lnTo>
                  <a:pt x="3198289" y="2070201"/>
                </a:lnTo>
                <a:lnTo>
                  <a:pt x="3211158" y="2025876"/>
                </a:lnTo>
                <a:lnTo>
                  <a:pt x="3222758" y="1981039"/>
                </a:lnTo>
                <a:lnTo>
                  <a:pt x="3233069" y="1935709"/>
                </a:lnTo>
                <a:lnTo>
                  <a:pt x="3242071" y="1889908"/>
                </a:lnTo>
                <a:lnTo>
                  <a:pt x="3249743" y="1843654"/>
                </a:lnTo>
                <a:lnTo>
                  <a:pt x="3256066" y="1796967"/>
                </a:lnTo>
                <a:lnTo>
                  <a:pt x="3261018" y="1749868"/>
                </a:lnTo>
                <a:lnTo>
                  <a:pt x="3264581" y="1702377"/>
                </a:lnTo>
                <a:lnTo>
                  <a:pt x="3266734" y="1654513"/>
                </a:lnTo>
                <a:lnTo>
                  <a:pt x="3267455" y="1606296"/>
                </a:lnTo>
                <a:lnTo>
                  <a:pt x="3266734" y="1558078"/>
                </a:lnTo>
                <a:lnTo>
                  <a:pt x="3264581" y="1510214"/>
                </a:lnTo>
                <a:lnTo>
                  <a:pt x="3261018" y="1462723"/>
                </a:lnTo>
                <a:lnTo>
                  <a:pt x="3256066" y="1415624"/>
                </a:lnTo>
                <a:lnTo>
                  <a:pt x="3249743" y="1368937"/>
                </a:lnTo>
                <a:lnTo>
                  <a:pt x="3242071" y="1322683"/>
                </a:lnTo>
                <a:lnTo>
                  <a:pt x="3233069" y="1276882"/>
                </a:lnTo>
                <a:lnTo>
                  <a:pt x="3222758" y="1231552"/>
                </a:lnTo>
                <a:lnTo>
                  <a:pt x="3211158" y="1186715"/>
                </a:lnTo>
                <a:lnTo>
                  <a:pt x="3198289" y="1142390"/>
                </a:lnTo>
                <a:lnTo>
                  <a:pt x="3184172" y="1098596"/>
                </a:lnTo>
                <a:lnTo>
                  <a:pt x="3168826" y="1055354"/>
                </a:lnTo>
                <a:lnTo>
                  <a:pt x="3152272" y="1012684"/>
                </a:lnTo>
                <a:lnTo>
                  <a:pt x="3134531" y="970605"/>
                </a:lnTo>
                <a:lnTo>
                  <a:pt x="3115621" y="929138"/>
                </a:lnTo>
                <a:lnTo>
                  <a:pt x="3095564" y="888302"/>
                </a:lnTo>
                <a:lnTo>
                  <a:pt x="3074380" y="848117"/>
                </a:lnTo>
                <a:lnTo>
                  <a:pt x="3052088" y="808603"/>
                </a:lnTo>
                <a:lnTo>
                  <a:pt x="3028710" y="769780"/>
                </a:lnTo>
                <a:lnTo>
                  <a:pt x="3004265" y="731667"/>
                </a:lnTo>
                <a:lnTo>
                  <a:pt x="2978773" y="694285"/>
                </a:lnTo>
                <a:lnTo>
                  <a:pt x="2952256" y="657654"/>
                </a:lnTo>
                <a:lnTo>
                  <a:pt x="2924732" y="621793"/>
                </a:lnTo>
                <a:lnTo>
                  <a:pt x="2896222" y="586723"/>
                </a:lnTo>
                <a:lnTo>
                  <a:pt x="2866747" y="552463"/>
                </a:lnTo>
                <a:lnTo>
                  <a:pt x="2836326" y="519032"/>
                </a:lnTo>
                <a:lnTo>
                  <a:pt x="2804981" y="486452"/>
                </a:lnTo>
                <a:lnTo>
                  <a:pt x="2772730" y="454742"/>
                </a:lnTo>
                <a:lnTo>
                  <a:pt x="2739594" y="423921"/>
                </a:lnTo>
                <a:lnTo>
                  <a:pt x="2705594" y="394010"/>
                </a:lnTo>
                <a:lnTo>
                  <a:pt x="2670750" y="365028"/>
                </a:lnTo>
                <a:lnTo>
                  <a:pt x="2635081" y="336995"/>
                </a:lnTo>
                <a:lnTo>
                  <a:pt x="2598608" y="309932"/>
                </a:lnTo>
                <a:lnTo>
                  <a:pt x="2561352" y="283858"/>
                </a:lnTo>
                <a:lnTo>
                  <a:pt x="2523332" y="258793"/>
                </a:lnTo>
                <a:lnTo>
                  <a:pt x="2484569" y="234757"/>
                </a:lnTo>
                <a:lnTo>
                  <a:pt x="2445083" y="211770"/>
                </a:lnTo>
                <a:lnTo>
                  <a:pt x="2404894" y="189851"/>
                </a:lnTo>
                <a:lnTo>
                  <a:pt x="2364023" y="169021"/>
                </a:lnTo>
                <a:lnTo>
                  <a:pt x="2322488" y="149299"/>
                </a:lnTo>
                <a:lnTo>
                  <a:pt x="2280312" y="130705"/>
                </a:lnTo>
                <a:lnTo>
                  <a:pt x="2237514" y="113260"/>
                </a:lnTo>
                <a:lnTo>
                  <a:pt x="2194114" y="96983"/>
                </a:lnTo>
                <a:lnTo>
                  <a:pt x="2150132" y="81893"/>
                </a:lnTo>
                <a:lnTo>
                  <a:pt x="2105589" y="68012"/>
                </a:lnTo>
                <a:lnTo>
                  <a:pt x="2060504" y="55358"/>
                </a:lnTo>
                <a:lnTo>
                  <a:pt x="2014899" y="43951"/>
                </a:lnTo>
                <a:lnTo>
                  <a:pt x="1968793" y="33813"/>
                </a:lnTo>
                <a:lnTo>
                  <a:pt x="1922206" y="24961"/>
                </a:lnTo>
                <a:lnTo>
                  <a:pt x="1875160" y="17417"/>
                </a:lnTo>
                <a:lnTo>
                  <a:pt x="1827673" y="11200"/>
                </a:lnTo>
                <a:lnTo>
                  <a:pt x="1779766" y="6329"/>
                </a:lnTo>
                <a:lnTo>
                  <a:pt x="1731459" y="2826"/>
                </a:lnTo>
                <a:lnTo>
                  <a:pt x="1682773" y="709"/>
                </a:lnTo>
                <a:lnTo>
                  <a:pt x="1633727" y="0"/>
                </a:lnTo>
                <a:close/>
              </a:path>
            </a:pathLst>
          </a:custGeom>
          <a:solidFill>
            <a:srgbClr val="E3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5240" y="1978151"/>
            <a:ext cx="3267710" cy="3213100"/>
          </a:xfrm>
          <a:custGeom>
            <a:avLst/>
            <a:gdLst/>
            <a:ahLst/>
            <a:cxnLst/>
            <a:rect l="l" t="t" r="r" b="b"/>
            <a:pathLst>
              <a:path w="3267709" h="3213100">
                <a:moveTo>
                  <a:pt x="0" y="1606296"/>
                </a:moveTo>
                <a:lnTo>
                  <a:pt x="721" y="1558078"/>
                </a:lnTo>
                <a:lnTo>
                  <a:pt x="2874" y="1510214"/>
                </a:lnTo>
                <a:lnTo>
                  <a:pt x="6437" y="1462723"/>
                </a:lnTo>
                <a:lnTo>
                  <a:pt x="11389" y="1415624"/>
                </a:lnTo>
                <a:lnTo>
                  <a:pt x="17712" y="1368937"/>
                </a:lnTo>
                <a:lnTo>
                  <a:pt x="25384" y="1322683"/>
                </a:lnTo>
                <a:lnTo>
                  <a:pt x="34386" y="1276882"/>
                </a:lnTo>
                <a:lnTo>
                  <a:pt x="44697" y="1231552"/>
                </a:lnTo>
                <a:lnTo>
                  <a:pt x="56297" y="1186715"/>
                </a:lnTo>
                <a:lnTo>
                  <a:pt x="69166" y="1142390"/>
                </a:lnTo>
                <a:lnTo>
                  <a:pt x="83283" y="1098596"/>
                </a:lnTo>
                <a:lnTo>
                  <a:pt x="98629" y="1055354"/>
                </a:lnTo>
                <a:lnTo>
                  <a:pt x="115183" y="1012684"/>
                </a:lnTo>
                <a:lnTo>
                  <a:pt x="132924" y="970605"/>
                </a:lnTo>
                <a:lnTo>
                  <a:pt x="151834" y="929138"/>
                </a:lnTo>
                <a:lnTo>
                  <a:pt x="171891" y="888302"/>
                </a:lnTo>
                <a:lnTo>
                  <a:pt x="193075" y="848117"/>
                </a:lnTo>
                <a:lnTo>
                  <a:pt x="215367" y="808603"/>
                </a:lnTo>
                <a:lnTo>
                  <a:pt x="238745" y="769780"/>
                </a:lnTo>
                <a:lnTo>
                  <a:pt x="263190" y="731667"/>
                </a:lnTo>
                <a:lnTo>
                  <a:pt x="288682" y="694285"/>
                </a:lnTo>
                <a:lnTo>
                  <a:pt x="315199" y="657654"/>
                </a:lnTo>
                <a:lnTo>
                  <a:pt x="342723" y="621793"/>
                </a:lnTo>
                <a:lnTo>
                  <a:pt x="371233" y="586723"/>
                </a:lnTo>
                <a:lnTo>
                  <a:pt x="400708" y="552463"/>
                </a:lnTo>
                <a:lnTo>
                  <a:pt x="431129" y="519032"/>
                </a:lnTo>
                <a:lnTo>
                  <a:pt x="462474" y="486452"/>
                </a:lnTo>
                <a:lnTo>
                  <a:pt x="494725" y="454742"/>
                </a:lnTo>
                <a:lnTo>
                  <a:pt x="527861" y="423921"/>
                </a:lnTo>
                <a:lnTo>
                  <a:pt x="561861" y="394010"/>
                </a:lnTo>
                <a:lnTo>
                  <a:pt x="596705" y="365028"/>
                </a:lnTo>
                <a:lnTo>
                  <a:pt x="632374" y="336995"/>
                </a:lnTo>
                <a:lnTo>
                  <a:pt x="668847" y="309932"/>
                </a:lnTo>
                <a:lnTo>
                  <a:pt x="706103" y="283858"/>
                </a:lnTo>
                <a:lnTo>
                  <a:pt x="744123" y="258793"/>
                </a:lnTo>
                <a:lnTo>
                  <a:pt x="782886" y="234757"/>
                </a:lnTo>
                <a:lnTo>
                  <a:pt x="822372" y="211770"/>
                </a:lnTo>
                <a:lnTo>
                  <a:pt x="862561" y="189851"/>
                </a:lnTo>
                <a:lnTo>
                  <a:pt x="903432" y="169021"/>
                </a:lnTo>
                <a:lnTo>
                  <a:pt x="944967" y="149299"/>
                </a:lnTo>
                <a:lnTo>
                  <a:pt x="987143" y="130705"/>
                </a:lnTo>
                <a:lnTo>
                  <a:pt x="1029941" y="113260"/>
                </a:lnTo>
                <a:lnTo>
                  <a:pt x="1073341" y="96983"/>
                </a:lnTo>
                <a:lnTo>
                  <a:pt x="1117323" y="81893"/>
                </a:lnTo>
                <a:lnTo>
                  <a:pt x="1161866" y="68012"/>
                </a:lnTo>
                <a:lnTo>
                  <a:pt x="1206951" y="55358"/>
                </a:lnTo>
                <a:lnTo>
                  <a:pt x="1252556" y="43951"/>
                </a:lnTo>
                <a:lnTo>
                  <a:pt x="1298662" y="33813"/>
                </a:lnTo>
                <a:lnTo>
                  <a:pt x="1345249" y="24961"/>
                </a:lnTo>
                <a:lnTo>
                  <a:pt x="1392295" y="17417"/>
                </a:lnTo>
                <a:lnTo>
                  <a:pt x="1439782" y="11200"/>
                </a:lnTo>
                <a:lnTo>
                  <a:pt x="1487689" y="6329"/>
                </a:lnTo>
                <a:lnTo>
                  <a:pt x="1535996" y="2826"/>
                </a:lnTo>
                <a:lnTo>
                  <a:pt x="1584682" y="709"/>
                </a:lnTo>
                <a:lnTo>
                  <a:pt x="1633727" y="0"/>
                </a:lnTo>
                <a:lnTo>
                  <a:pt x="1682773" y="709"/>
                </a:lnTo>
                <a:lnTo>
                  <a:pt x="1731459" y="2826"/>
                </a:lnTo>
                <a:lnTo>
                  <a:pt x="1779766" y="6329"/>
                </a:lnTo>
                <a:lnTo>
                  <a:pt x="1827673" y="11200"/>
                </a:lnTo>
                <a:lnTo>
                  <a:pt x="1875160" y="17417"/>
                </a:lnTo>
                <a:lnTo>
                  <a:pt x="1922206" y="24961"/>
                </a:lnTo>
                <a:lnTo>
                  <a:pt x="1968793" y="33813"/>
                </a:lnTo>
                <a:lnTo>
                  <a:pt x="2014899" y="43951"/>
                </a:lnTo>
                <a:lnTo>
                  <a:pt x="2060504" y="55358"/>
                </a:lnTo>
                <a:lnTo>
                  <a:pt x="2105589" y="68012"/>
                </a:lnTo>
                <a:lnTo>
                  <a:pt x="2150132" y="81893"/>
                </a:lnTo>
                <a:lnTo>
                  <a:pt x="2194114" y="96983"/>
                </a:lnTo>
                <a:lnTo>
                  <a:pt x="2237514" y="113260"/>
                </a:lnTo>
                <a:lnTo>
                  <a:pt x="2280312" y="130705"/>
                </a:lnTo>
                <a:lnTo>
                  <a:pt x="2322488" y="149299"/>
                </a:lnTo>
                <a:lnTo>
                  <a:pt x="2364023" y="169021"/>
                </a:lnTo>
                <a:lnTo>
                  <a:pt x="2404894" y="189851"/>
                </a:lnTo>
                <a:lnTo>
                  <a:pt x="2445083" y="211770"/>
                </a:lnTo>
                <a:lnTo>
                  <a:pt x="2484569" y="234757"/>
                </a:lnTo>
                <a:lnTo>
                  <a:pt x="2523332" y="258793"/>
                </a:lnTo>
                <a:lnTo>
                  <a:pt x="2561352" y="283858"/>
                </a:lnTo>
                <a:lnTo>
                  <a:pt x="2598608" y="309932"/>
                </a:lnTo>
                <a:lnTo>
                  <a:pt x="2635081" y="336995"/>
                </a:lnTo>
                <a:lnTo>
                  <a:pt x="2670750" y="365028"/>
                </a:lnTo>
                <a:lnTo>
                  <a:pt x="2705594" y="394010"/>
                </a:lnTo>
                <a:lnTo>
                  <a:pt x="2739594" y="423921"/>
                </a:lnTo>
                <a:lnTo>
                  <a:pt x="2772730" y="454742"/>
                </a:lnTo>
                <a:lnTo>
                  <a:pt x="2804981" y="486452"/>
                </a:lnTo>
                <a:lnTo>
                  <a:pt x="2836326" y="519032"/>
                </a:lnTo>
                <a:lnTo>
                  <a:pt x="2866747" y="552463"/>
                </a:lnTo>
                <a:lnTo>
                  <a:pt x="2896222" y="586723"/>
                </a:lnTo>
                <a:lnTo>
                  <a:pt x="2924732" y="621793"/>
                </a:lnTo>
                <a:lnTo>
                  <a:pt x="2952256" y="657654"/>
                </a:lnTo>
                <a:lnTo>
                  <a:pt x="2978773" y="694285"/>
                </a:lnTo>
                <a:lnTo>
                  <a:pt x="3004265" y="731667"/>
                </a:lnTo>
                <a:lnTo>
                  <a:pt x="3028710" y="769780"/>
                </a:lnTo>
                <a:lnTo>
                  <a:pt x="3052088" y="808603"/>
                </a:lnTo>
                <a:lnTo>
                  <a:pt x="3074380" y="848117"/>
                </a:lnTo>
                <a:lnTo>
                  <a:pt x="3095564" y="888302"/>
                </a:lnTo>
                <a:lnTo>
                  <a:pt x="3115621" y="929138"/>
                </a:lnTo>
                <a:lnTo>
                  <a:pt x="3134531" y="970605"/>
                </a:lnTo>
                <a:lnTo>
                  <a:pt x="3152272" y="1012684"/>
                </a:lnTo>
                <a:lnTo>
                  <a:pt x="3168826" y="1055354"/>
                </a:lnTo>
                <a:lnTo>
                  <a:pt x="3184172" y="1098596"/>
                </a:lnTo>
                <a:lnTo>
                  <a:pt x="3198289" y="1142390"/>
                </a:lnTo>
                <a:lnTo>
                  <a:pt x="3211158" y="1186715"/>
                </a:lnTo>
                <a:lnTo>
                  <a:pt x="3222758" y="1231552"/>
                </a:lnTo>
                <a:lnTo>
                  <a:pt x="3233069" y="1276882"/>
                </a:lnTo>
                <a:lnTo>
                  <a:pt x="3242071" y="1322683"/>
                </a:lnTo>
                <a:lnTo>
                  <a:pt x="3249743" y="1368937"/>
                </a:lnTo>
                <a:lnTo>
                  <a:pt x="3256066" y="1415624"/>
                </a:lnTo>
                <a:lnTo>
                  <a:pt x="3261018" y="1462723"/>
                </a:lnTo>
                <a:lnTo>
                  <a:pt x="3264581" y="1510214"/>
                </a:lnTo>
                <a:lnTo>
                  <a:pt x="3266734" y="1558078"/>
                </a:lnTo>
                <a:lnTo>
                  <a:pt x="3267455" y="1606296"/>
                </a:lnTo>
                <a:lnTo>
                  <a:pt x="3266734" y="1654513"/>
                </a:lnTo>
                <a:lnTo>
                  <a:pt x="3264581" y="1702377"/>
                </a:lnTo>
                <a:lnTo>
                  <a:pt x="3261018" y="1749868"/>
                </a:lnTo>
                <a:lnTo>
                  <a:pt x="3256066" y="1796967"/>
                </a:lnTo>
                <a:lnTo>
                  <a:pt x="3249743" y="1843654"/>
                </a:lnTo>
                <a:lnTo>
                  <a:pt x="3242071" y="1889908"/>
                </a:lnTo>
                <a:lnTo>
                  <a:pt x="3233069" y="1935709"/>
                </a:lnTo>
                <a:lnTo>
                  <a:pt x="3222758" y="1981039"/>
                </a:lnTo>
                <a:lnTo>
                  <a:pt x="3211158" y="2025876"/>
                </a:lnTo>
                <a:lnTo>
                  <a:pt x="3198289" y="2070201"/>
                </a:lnTo>
                <a:lnTo>
                  <a:pt x="3184172" y="2113995"/>
                </a:lnTo>
                <a:lnTo>
                  <a:pt x="3168826" y="2157237"/>
                </a:lnTo>
                <a:lnTo>
                  <a:pt x="3152272" y="2199907"/>
                </a:lnTo>
                <a:lnTo>
                  <a:pt x="3134531" y="2241986"/>
                </a:lnTo>
                <a:lnTo>
                  <a:pt x="3115621" y="2283453"/>
                </a:lnTo>
                <a:lnTo>
                  <a:pt x="3095564" y="2324289"/>
                </a:lnTo>
                <a:lnTo>
                  <a:pt x="3074380" y="2364474"/>
                </a:lnTo>
                <a:lnTo>
                  <a:pt x="3052088" y="2403988"/>
                </a:lnTo>
                <a:lnTo>
                  <a:pt x="3028710" y="2442811"/>
                </a:lnTo>
                <a:lnTo>
                  <a:pt x="3004265" y="2480924"/>
                </a:lnTo>
                <a:lnTo>
                  <a:pt x="2978773" y="2518306"/>
                </a:lnTo>
                <a:lnTo>
                  <a:pt x="2952256" y="2554937"/>
                </a:lnTo>
                <a:lnTo>
                  <a:pt x="2924732" y="2590798"/>
                </a:lnTo>
                <a:lnTo>
                  <a:pt x="2896222" y="2625868"/>
                </a:lnTo>
                <a:lnTo>
                  <a:pt x="2866747" y="2660128"/>
                </a:lnTo>
                <a:lnTo>
                  <a:pt x="2836326" y="2693559"/>
                </a:lnTo>
                <a:lnTo>
                  <a:pt x="2804981" y="2726139"/>
                </a:lnTo>
                <a:lnTo>
                  <a:pt x="2772730" y="2757849"/>
                </a:lnTo>
                <a:lnTo>
                  <a:pt x="2739594" y="2788670"/>
                </a:lnTo>
                <a:lnTo>
                  <a:pt x="2705594" y="2818581"/>
                </a:lnTo>
                <a:lnTo>
                  <a:pt x="2670750" y="2847563"/>
                </a:lnTo>
                <a:lnTo>
                  <a:pt x="2635081" y="2875596"/>
                </a:lnTo>
                <a:lnTo>
                  <a:pt x="2598608" y="2902659"/>
                </a:lnTo>
                <a:lnTo>
                  <a:pt x="2561352" y="2928733"/>
                </a:lnTo>
                <a:lnTo>
                  <a:pt x="2523332" y="2953798"/>
                </a:lnTo>
                <a:lnTo>
                  <a:pt x="2484569" y="2977834"/>
                </a:lnTo>
                <a:lnTo>
                  <a:pt x="2445083" y="3000821"/>
                </a:lnTo>
                <a:lnTo>
                  <a:pt x="2404894" y="3022740"/>
                </a:lnTo>
                <a:lnTo>
                  <a:pt x="2364023" y="3043570"/>
                </a:lnTo>
                <a:lnTo>
                  <a:pt x="2322488" y="3063292"/>
                </a:lnTo>
                <a:lnTo>
                  <a:pt x="2280312" y="3081886"/>
                </a:lnTo>
                <a:lnTo>
                  <a:pt x="2237514" y="3099331"/>
                </a:lnTo>
                <a:lnTo>
                  <a:pt x="2194114" y="3115608"/>
                </a:lnTo>
                <a:lnTo>
                  <a:pt x="2150132" y="3130698"/>
                </a:lnTo>
                <a:lnTo>
                  <a:pt x="2105589" y="3144579"/>
                </a:lnTo>
                <a:lnTo>
                  <a:pt x="2060504" y="3157233"/>
                </a:lnTo>
                <a:lnTo>
                  <a:pt x="2014899" y="3168640"/>
                </a:lnTo>
                <a:lnTo>
                  <a:pt x="1968793" y="3178778"/>
                </a:lnTo>
                <a:lnTo>
                  <a:pt x="1922206" y="3187630"/>
                </a:lnTo>
                <a:lnTo>
                  <a:pt x="1875160" y="3195174"/>
                </a:lnTo>
                <a:lnTo>
                  <a:pt x="1827673" y="3201391"/>
                </a:lnTo>
                <a:lnTo>
                  <a:pt x="1779766" y="3206262"/>
                </a:lnTo>
                <a:lnTo>
                  <a:pt x="1731459" y="3209765"/>
                </a:lnTo>
                <a:lnTo>
                  <a:pt x="1682773" y="3211882"/>
                </a:lnTo>
                <a:lnTo>
                  <a:pt x="1633727" y="3212592"/>
                </a:lnTo>
                <a:lnTo>
                  <a:pt x="1584682" y="3211882"/>
                </a:lnTo>
                <a:lnTo>
                  <a:pt x="1535996" y="3209765"/>
                </a:lnTo>
                <a:lnTo>
                  <a:pt x="1487689" y="3206262"/>
                </a:lnTo>
                <a:lnTo>
                  <a:pt x="1439782" y="3201391"/>
                </a:lnTo>
                <a:lnTo>
                  <a:pt x="1392295" y="3195174"/>
                </a:lnTo>
                <a:lnTo>
                  <a:pt x="1345249" y="3187630"/>
                </a:lnTo>
                <a:lnTo>
                  <a:pt x="1298662" y="3178778"/>
                </a:lnTo>
                <a:lnTo>
                  <a:pt x="1252556" y="3168640"/>
                </a:lnTo>
                <a:lnTo>
                  <a:pt x="1206951" y="3157233"/>
                </a:lnTo>
                <a:lnTo>
                  <a:pt x="1161866" y="3144579"/>
                </a:lnTo>
                <a:lnTo>
                  <a:pt x="1117323" y="3130698"/>
                </a:lnTo>
                <a:lnTo>
                  <a:pt x="1073341" y="3115608"/>
                </a:lnTo>
                <a:lnTo>
                  <a:pt x="1029941" y="3099331"/>
                </a:lnTo>
                <a:lnTo>
                  <a:pt x="987143" y="3081886"/>
                </a:lnTo>
                <a:lnTo>
                  <a:pt x="944967" y="3063292"/>
                </a:lnTo>
                <a:lnTo>
                  <a:pt x="903432" y="3043570"/>
                </a:lnTo>
                <a:lnTo>
                  <a:pt x="862561" y="3022740"/>
                </a:lnTo>
                <a:lnTo>
                  <a:pt x="822372" y="3000821"/>
                </a:lnTo>
                <a:lnTo>
                  <a:pt x="782886" y="2977834"/>
                </a:lnTo>
                <a:lnTo>
                  <a:pt x="744123" y="2953798"/>
                </a:lnTo>
                <a:lnTo>
                  <a:pt x="706103" y="2928733"/>
                </a:lnTo>
                <a:lnTo>
                  <a:pt x="668847" y="2902659"/>
                </a:lnTo>
                <a:lnTo>
                  <a:pt x="632374" y="2875596"/>
                </a:lnTo>
                <a:lnTo>
                  <a:pt x="596705" y="2847563"/>
                </a:lnTo>
                <a:lnTo>
                  <a:pt x="561861" y="2818581"/>
                </a:lnTo>
                <a:lnTo>
                  <a:pt x="527861" y="2788670"/>
                </a:lnTo>
                <a:lnTo>
                  <a:pt x="494725" y="2757849"/>
                </a:lnTo>
                <a:lnTo>
                  <a:pt x="462474" y="2726139"/>
                </a:lnTo>
                <a:lnTo>
                  <a:pt x="431129" y="2693559"/>
                </a:lnTo>
                <a:lnTo>
                  <a:pt x="400708" y="2660128"/>
                </a:lnTo>
                <a:lnTo>
                  <a:pt x="371233" y="2625868"/>
                </a:lnTo>
                <a:lnTo>
                  <a:pt x="342723" y="2590798"/>
                </a:lnTo>
                <a:lnTo>
                  <a:pt x="315199" y="2554937"/>
                </a:lnTo>
                <a:lnTo>
                  <a:pt x="288682" y="2518306"/>
                </a:lnTo>
                <a:lnTo>
                  <a:pt x="263190" y="2480924"/>
                </a:lnTo>
                <a:lnTo>
                  <a:pt x="238745" y="2442811"/>
                </a:lnTo>
                <a:lnTo>
                  <a:pt x="215367" y="2403988"/>
                </a:lnTo>
                <a:lnTo>
                  <a:pt x="193075" y="2364474"/>
                </a:lnTo>
                <a:lnTo>
                  <a:pt x="171891" y="2324289"/>
                </a:lnTo>
                <a:lnTo>
                  <a:pt x="151834" y="2283453"/>
                </a:lnTo>
                <a:lnTo>
                  <a:pt x="132924" y="2241986"/>
                </a:lnTo>
                <a:lnTo>
                  <a:pt x="115183" y="2199907"/>
                </a:lnTo>
                <a:lnTo>
                  <a:pt x="98629" y="2157237"/>
                </a:lnTo>
                <a:lnTo>
                  <a:pt x="83283" y="2113995"/>
                </a:lnTo>
                <a:lnTo>
                  <a:pt x="69166" y="2070201"/>
                </a:lnTo>
                <a:lnTo>
                  <a:pt x="56297" y="2025876"/>
                </a:lnTo>
                <a:lnTo>
                  <a:pt x="44697" y="1981039"/>
                </a:lnTo>
                <a:lnTo>
                  <a:pt x="34386" y="1935709"/>
                </a:lnTo>
                <a:lnTo>
                  <a:pt x="25384" y="1889908"/>
                </a:lnTo>
                <a:lnTo>
                  <a:pt x="17712" y="1843654"/>
                </a:lnTo>
                <a:lnTo>
                  <a:pt x="11389" y="1796967"/>
                </a:lnTo>
                <a:lnTo>
                  <a:pt x="6437" y="1749868"/>
                </a:lnTo>
                <a:lnTo>
                  <a:pt x="2874" y="1702377"/>
                </a:lnTo>
                <a:lnTo>
                  <a:pt x="721" y="1654513"/>
                </a:lnTo>
                <a:lnTo>
                  <a:pt x="0" y="1606296"/>
                </a:lnTo>
                <a:close/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2202" y="2521715"/>
            <a:ext cx="1809406" cy="21788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 smtClean="0">
                <a:latin typeface="Arial"/>
                <a:cs typeface="Arial"/>
              </a:rPr>
              <a:t>C</a:t>
            </a:r>
            <a:r>
              <a:rPr sz="2000" b="1" dirty="0" smtClean="0">
                <a:latin typeface="Arial"/>
                <a:cs typeface="Arial"/>
              </a:rPr>
              <a:t>O</a:t>
            </a:r>
            <a:r>
              <a:rPr sz="2000" b="1" spc="-10" dirty="0" smtClean="0">
                <a:latin typeface="Arial"/>
                <a:cs typeface="Arial"/>
              </a:rPr>
              <a:t>NCU</a:t>
            </a:r>
            <a:r>
              <a:rPr sz="2000" b="1" spc="-5" dirty="0" smtClean="0">
                <a:latin typeface="Arial"/>
                <a:cs typeface="Arial"/>
              </a:rPr>
              <a:t>R</a:t>
            </a:r>
            <a:r>
              <a:rPr sz="2000" b="1" spc="-20" dirty="0" smtClean="0">
                <a:latin typeface="Arial"/>
                <a:cs typeface="Arial"/>
              </a:rPr>
              <a:t>S</a:t>
            </a:r>
            <a:r>
              <a:rPr sz="2000" b="1" spc="-5" dirty="0" smtClean="0">
                <a:latin typeface="Arial"/>
                <a:cs typeface="Arial"/>
              </a:rPr>
              <a:t>O</a:t>
            </a:r>
            <a:endParaRPr lang="es-MX" sz="20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lang="es-MX" sz="2000" spc="-10" dirty="0" smtClean="0">
                <a:latin typeface="Arial"/>
                <a:cs typeface="Arial"/>
              </a:rPr>
              <a:t>Finalidad</a:t>
            </a:r>
            <a:endParaRPr lang="es-MX" sz="2000" dirty="0" smtClean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lang="es-MX" sz="2000" spc="-10" dirty="0" smtClean="0">
                <a:latin typeface="Arial"/>
                <a:cs typeface="Arial"/>
              </a:rPr>
              <a:t>Requisitos</a:t>
            </a:r>
            <a:endParaRPr lang="es-MX" sz="2000" dirty="0" smtClean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lang="es-MX" sz="2000" spc="-5" dirty="0" smtClean="0">
                <a:latin typeface="Arial"/>
                <a:cs typeface="Arial"/>
              </a:rPr>
              <a:t>Criterios</a:t>
            </a:r>
            <a:r>
              <a:rPr sz="2000" spc="-8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de</a:t>
            </a:r>
            <a:r>
              <a:rPr lang="es-MX" sz="2000" dirty="0">
                <a:latin typeface="Arial"/>
                <a:cs typeface="Arial"/>
              </a:rPr>
              <a:t> </a:t>
            </a:r>
            <a:r>
              <a:rPr lang="es-MX" sz="2000" spc="-10" dirty="0" smtClean="0">
                <a:latin typeface="Arial"/>
                <a:cs typeface="Arial"/>
              </a:rPr>
              <a:t>evaluación</a:t>
            </a:r>
            <a:endParaRPr lang="es-MX" sz="2000" dirty="0" smtClean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lang="es-MX" sz="2000" spc="-5" dirty="0" smtClean="0">
                <a:latin typeface="Arial"/>
                <a:cs typeface="Arial"/>
              </a:rPr>
              <a:t>Otros</a:t>
            </a:r>
            <a:endParaRPr lang="es-MX"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7955" y="3198875"/>
            <a:ext cx="2532887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4503" y="3337559"/>
            <a:ext cx="2258568" cy="618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3647" y="3176016"/>
            <a:ext cx="2444750" cy="814069"/>
          </a:xfrm>
          <a:custGeom>
            <a:avLst/>
            <a:gdLst/>
            <a:ahLst/>
            <a:cxnLst/>
            <a:rect l="l" t="t" r="r" b="b"/>
            <a:pathLst>
              <a:path w="2444750" h="814070">
                <a:moveTo>
                  <a:pt x="2037587" y="0"/>
                </a:moveTo>
                <a:lnTo>
                  <a:pt x="2037587" y="203454"/>
                </a:lnTo>
                <a:lnTo>
                  <a:pt x="0" y="203454"/>
                </a:lnTo>
                <a:lnTo>
                  <a:pt x="0" y="610362"/>
                </a:lnTo>
                <a:lnTo>
                  <a:pt x="2037587" y="610362"/>
                </a:lnTo>
                <a:lnTo>
                  <a:pt x="2037587" y="813816"/>
                </a:lnTo>
                <a:lnTo>
                  <a:pt x="2444496" y="406908"/>
                </a:lnTo>
                <a:lnTo>
                  <a:pt x="2037587" y="0"/>
                </a:lnTo>
                <a:close/>
              </a:path>
            </a:pathLst>
          </a:custGeom>
          <a:solidFill>
            <a:srgbClr val="E3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3647" y="3176016"/>
            <a:ext cx="2444750" cy="814069"/>
          </a:xfrm>
          <a:custGeom>
            <a:avLst/>
            <a:gdLst/>
            <a:ahLst/>
            <a:cxnLst/>
            <a:rect l="l" t="t" r="r" b="b"/>
            <a:pathLst>
              <a:path w="2444750" h="814070">
                <a:moveTo>
                  <a:pt x="0" y="203454"/>
                </a:moveTo>
                <a:lnTo>
                  <a:pt x="2037587" y="203454"/>
                </a:lnTo>
                <a:lnTo>
                  <a:pt x="2037587" y="0"/>
                </a:lnTo>
                <a:lnTo>
                  <a:pt x="2444496" y="406908"/>
                </a:lnTo>
                <a:lnTo>
                  <a:pt x="2037587" y="813816"/>
                </a:lnTo>
                <a:lnTo>
                  <a:pt x="2037587" y="610362"/>
                </a:lnTo>
                <a:lnTo>
                  <a:pt x="0" y="610362"/>
                </a:lnTo>
                <a:lnTo>
                  <a:pt x="0" y="203454"/>
                </a:lnTo>
                <a:close/>
              </a:path>
            </a:pathLst>
          </a:custGeom>
          <a:ln w="24383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78653" y="3413886"/>
            <a:ext cx="18967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Cómo se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vincula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718309" y="1493498"/>
            <a:ext cx="2694421" cy="629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76800" y="1444752"/>
            <a:ext cx="2377440" cy="832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764023" y="1514855"/>
            <a:ext cx="2603500" cy="533400"/>
          </a:xfrm>
          <a:prstGeom prst="rect">
            <a:avLst/>
          </a:prstGeom>
          <a:solidFill>
            <a:srgbClr val="E3D4ED"/>
          </a:solidFill>
          <a:ln w="24384">
            <a:solidFill>
              <a:srgbClr val="582E7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330"/>
              </a:spcBef>
            </a:pPr>
            <a:r>
              <a:rPr sz="2800" dirty="0">
                <a:latin typeface="Arial"/>
                <a:cs typeface="Arial"/>
              </a:rPr>
              <a:t>Diagnóstico</a:t>
            </a:r>
          </a:p>
        </p:txBody>
      </p:sp>
      <p:sp>
        <p:nvSpPr>
          <p:cNvPr id="8" name="object 8"/>
          <p:cNvSpPr/>
          <p:nvPr/>
        </p:nvSpPr>
        <p:spPr>
          <a:xfrm>
            <a:off x="8144250" y="3316202"/>
            <a:ext cx="2691394" cy="629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449056" y="3267455"/>
            <a:ext cx="2078736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189976" y="3337559"/>
            <a:ext cx="2600325" cy="533400"/>
          </a:xfrm>
          <a:prstGeom prst="rect">
            <a:avLst/>
          </a:prstGeom>
          <a:solidFill>
            <a:srgbClr val="E3D4ED"/>
          </a:solidFill>
          <a:ln w="24384">
            <a:solidFill>
              <a:srgbClr val="582E74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345"/>
              </a:spcBef>
            </a:pPr>
            <a:r>
              <a:rPr sz="2800" dirty="0">
                <a:latin typeface="Arial"/>
                <a:cs typeface="Arial"/>
              </a:rPr>
              <a:t>Definición</a:t>
            </a:r>
          </a:p>
        </p:txBody>
      </p:sp>
      <p:sp>
        <p:nvSpPr>
          <p:cNvPr id="11" name="object 11"/>
          <p:cNvSpPr/>
          <p:nvPr/>
        </p:nvSpPr>
        <p:spPr>
          <a:xfrm>
            <a:off x="4965197" y="4931650"/>
            <a:ext cx="2447532" cy="1059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904232" y="4882896"/>
            <a:ext cx="2670048" cy="1258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010911" y="4953000"/>
            <a:ext cx="2356485" cy="963294"/>
          </a:xfrm>
          <a:prstGeom prst="rect">
            <a:avLst/>
          </a:prstGeom>
          <a:solidFill>
            <a:srgbClr val="E3D4ED"/>
          </a:solidFill>
          <a:ln w="24384">
            <a:solidFill>
              <a:srgbClr val="582E74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423545" marR="136525" indent="-271780">
              <a:lnSpc>
                <a:spcPct val="100000"/>
              </a:lnSpc>
              <a:spcBef>
                <a:spcPts val="365"/>
              </a:spcBef>
            </a:pPr>
            <a:r>
              <a:rPr sz="2800" spc="5" dirty="0">
                <a:latin typeface="Arial"/>
                <a:cs typeface="Arial"/>
              </a:rPr>
              <a:t>Producción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  </a:t>
            </a:r>
            <a:r>
              <a:rPr sz="2800" spc="5" dirty="0">
                <a:latin typeface="Arial"/>
                <a:cs typeface="Arial"/>
              </a:rPr>
              <a:t>ejecución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9054" y="3316202"/>
            <a:ext cx="2090914" cy="629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06751" y="3267455"/>
            <a:ext cx="2252472" cy="832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334767" y="3337559"/>
            <a:ext cx="1999614" cy="533400"/>
          </a:xfrm>
          <a:prstGeom prst="rect">
            <a:avLst/>
          </a:prstGeom>
          <a:solidFill>
            <a:srgbClr val="E3D4ED"/>
          </a:solidFill>
          <a:ln w="24383">
            <a:solidFill>
              <a:srgbClr val="582E74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45"/>
              </a:spcBef>
            </a:pPr>
            <a:r>
              <a:rPr sz="2800" dirty="0">
                <a:latin typeface="Arial"/>
                <a:cs typeface="Arial"/>
              </a:rPr>
              <a:t>Evaluación</a:t>
            </a:r>
          </a:p>
        </p:txBody>
      </p:sp>
      <p:sp>
        <p:nvSpPr>
          <p:cNvPr id="17" name="object 17"/>
          <p:cNvSpPr/>
          <p:nvPr/>
        </p:nvSpPr>
        <p:spPr>
          <a:xfrm>
            <a:off x="8702053" y="1737349"/>
            <a:ext cx="1043907" cy="13106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747759" y="1758695"/>
            <a:ext cx="960119" cy="1222375"/>
          </a:xfrm>
          <a:custGeom>
            <a:avLst/>
            <a:gdLst/>
            <a:ahLst/>
            <a:cxnLst/>
            <a:rect l="l" t="t" r="r" b="b"/>
            <a:pathLst>
              <a:path w="960120" h="1222375">
                <a:moveTo>
                  <a:pt x="960120" y="982217"/>
                </a:moveTo>
                <a:lnTo>
                  <a:pt x="480060" y="982217"/>
                </a:lnTo>
                <a:lnTo>
                  <a:pt x="720090" y="1222248"/>
                </a:lnTo>
                <a:lnTo>
                  <a:pt x="960120" y="982217"/>
                </a:lnTo>
                <a:close/>
              </a:path>
              <a:path w="960120" h="1222375">
                <a:moveTo>
                  <a:pt x="420116" y="0"/>
                </a:moveTo>
                <a:lnTo>
                  <a:pt x="0" y="0"/>
                </a:lnTo>
                <a:lnTo>
                  <a:pt x="0" y="240029"/>
                </a:lnTo>
                <a:lnTo>
                  <a:pt x="420116" y="240029"/>
                </a:lnTo>
                <a:lnTo>
                  <a:pt x="467930" y="246464"/>
                </a:lnTo>
                <a:lnTo>
                  <a:pt x="510911" y="264620"/>
                </a:lnTo>
                <a:lnTo>
                  <a:pt x="547338" y="292782"/>
                </a:lnTo>
                <a:lnTo>
                  <a:pt x="575488" y="329231"/>
                </a:lnTo>
                <a:lnTo>
                  <a:pt x="593641" y="372248"/>
                </a:lnTo>
                <a:lnTo>
                  <a:pt x="600075" y="420115"/>
                </a:lnTo>
                <a:lnTo>
                  <a:pt x="600075" y="982217"/>
                </a:lnTo>
                <a:lnTo>
                  <a:pt x="840105" y="982217"/>
                </a:lnTo>
                <a:lnTo>
                  <a:pt x="840105" y="420115"/>
                </a:lnTo>
                <a:lnTo>
                  <a:pt x="837278" y="371120"/>
                </a:lnTo>
                <a:lnTo>
                  <a:pt x="829010" y="323785"/>
                </a:lnTo>
                <a:lnTo>
                  <a:pt x="815614" y="278426"/>
                </a:lnTo>
                <a:lnTo>
                  <a:pt x="797407" y="235357"/>
                </a:lnTo>
                <a:lnTo>
                  <a:pt x="774705" y="194894"/>
                </a:lnTo>
                <a:lnTo>
                  <a:pt x="747821" y="157352"/>
                </a:lnTo>
                <a:lnTo>
                  <a:pt x="717073" y="123047"/>
                </a:lnTo>
                <a:lnTo>
                  <a:pt x="682776" y="92293"/>
                </a:lnTo>
                <a:lnTo>
                  <a:pt x="645244" y="65405"/>
                </a:lnTo>
                <a:lnTo>
                  <a:pt x="604793" y="42700"/>
                </a:lnTo>
                <a:lnTo>
                  <a:pt x="561740" y="24491"/>
                </a:lnTo>
                <a:lnTo>
                  <a:pt x="516399" y="11095"/>
                </a:lnTo>
                <a:lnTo>
                  <a:pt x="469086" y="2826"/>
                </a:lnTo>
                <a:lnTo>
                  <a:pt x="420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747759" y="1758695"/>
            <a:ext cx="960119" cy="1222375"/>
          </a:xfrm>
          <a:custGeom>
            <a:avLst/>
            <a:gdLst/>
            <a:ahLst/>
            <a:cxnLst/>
            <a:rect l="l" t="t" r="r" b="b"/>
            <a:pathLst>
              <a:path w="960120" h="1222375">
                <a:moveTo>
                  <a:pt x="0" y="0"/>
                </a:moveTo>
                <a:lnTo>
                  <a:pt x="420116" y="0"/>
                </a:lnTo>
                <a:lnTo>
                  <a:pt x="469086" y="2826"/>
                </a:lnTo>
                <a:lnTo>
                  <a:pt x="516399" y="11095"/>
                </a:lnTo>
                <a:lnTo>
                  <a:pt x="561740" y="24491"/>
                </a:lnTo>
                <a:lnTo>
                  <a:pt x="604793" y="42700"/>
                </a:lnTo>
                <a:lnTo>
                  <a:pt x="645244" y="65405"/>
                </a:lnTo>
                <a:lnTo>
                  <a:pt x="682776" y="92293"/>
                </a:lnTo>
                <a:lnTo>
                  <a:pt x="717073" y="123047"/>
                </a:lnTo>
                <a:lnTo>
                  <a:pt x="747821" y="157352"/>
                </a:lnTo>
                <a:lnTo>
                  <a:pt x="774705" y="194894"/>
                </a:lnTo>
                <a:lnTo>
                  <a:pt x="797407" y="235357"/>
                </a:lnTo>
                <a:lnTo>
                  <a:pt x="815614" y="278426"/>
                </a:lnTo>
                <a:lnTo>
                  <a:pt x="829010" y="323785"/>
                </a:lnTo>
                <a:lnTo>
                  <a:pt x="837278" y="371120"/>
                </a:lnTo>
                <a:lnTo>
                  <a:pt x="840105" y="420115"/>
                </a:lnTo>
                <a:lnTo>
                  <a:pt x="840105" y="982217"/>
                </a:lnTo>
                <a:lnTo>
                  <a:pt x="960120" y="982217"/>
                </a:lnTo>
                <a:lnTo>
                  <a:pt x="720090" y="1222248"/>
                </a:lnTo>
                <a:lnTo>
                  <a:pt x="480060" y="982217"/>
                </a:lnTo>
                <a:lnTo>
                  <a:pt x="600075" y="982217"/>
                </a:lnTo>
                <a:lnTo>
                  <a:pt x="600075" y="420115"/>
                </a:lnTo>
                <a:lnTo>
                  <a:pt x="593641" y="372248"/>
                </a:lnTo>
                <a:lnTo>
                  <a:pt x="575488" y="329231"/>
                </a:lnTo>
                <a:lnTo>
                  <a:pt x="547338" y="292782"/>
                </a:lnTo>
                <a:lnTo>
                  <a:pt x="510911" y="264620"/>
                </a:lnTo>
                <a:lnTo>
                  <a:pt x="467930" y="246464"/>
                </a:lnTo>
                <a:lnTo>
                  <a:pt x="420116" y="240029"/>
                </a:lnTo>
                <a:lnTo>
                  <a:pt x="0" y="240029"/>
                </a:lnTo>
                <a:lnTo>
                  <a:pt x="0" y="0"/>
                </a:lnTo>
                <a:close/>
              </a:path>
            </a:pathLst>
          </a:custGeom>
          <a:ln w="24383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314933" y="4812805"/>
            <a:ext cx="1310660" cy="10484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357616" y="4834128"/>
            <a:ext cx="1222375" cy="960119"/>
          </a:xfrm>
          <a:custGeom>
            <a:avLst/>
            <a:gdLst/>
            <a:ahLst/>
            <a:cxnLst/>
            <a:rect l="l" t="t" r="r" b="b"/>
            <a:pathLst>
              <a:path w="1222375" h="960120">
                <a:moveTo>
                  <a:pt x="240029" y="480060"/>
                </a:moveTo>
                <a:lnTo>
                  <a:pt x="0" y="720090"/>
                </a:lnTo>
                <a:lnTo>
                  <a:pt x="240029" y="960120"/>
                </a:lnTo>
                <a:lnTo>
                  <a:pt x="240029" y="840105"/>
                </a:lnTo>
                <a:lnTo>
                  <a:pt x="802131" y="840105"/>
                </a:lnTo>
                <a:lnTo>
                  <a:pt x="851127" y="837278"/>
                </a:lnTo>
                <a:lnTo>
                  <a:pt x="898462" y="829009"/>
                </a:lnTo>
                <a:lnTo>
                  <a:pt x="943821" y="815613"/>
                </a:lnTo>
                <a:lnTo>
                  <a:pt x="986890" y="797404"/>
                </a:lnTo>
                <a:lnTo>
                  <a:pt x="1027353" y="774699"/>
                </a:lnTo>
                <a:lnTo>
                  <a:pt x="1064895" y="747811"/>
                </a:lnTo>
                <a:lnTo>
                  <a:pt x="1099200" y="717057"/>
                </a:lnTo>
                <a:lnTo>
                  <a:pt x="1129954" y="682752"/>
                </a:lnTo>
                <a:lnTo>
                  <a:pt x="1156842" y="645210"/>
                </a:lnTo>
                <a:lnTo>
                  <a:pt x="1179547" y="604747"/>
                </a:lnTo>
                <a:lnTo>
                  <a:pt x="1181523" y="600075"/>
                </a:lnTo>
                <a:lnTo>
                  <a:pt x="240029" y="600075"/>
                </a:lnTo>
                <a:lnTo>
                  <a:pt x="240029" y="480060"/>
                </a:lnTo>
                <a:close/>
              </a:path>
              <a:path w="1222375" h="960120">
                <a:moveTo>
                  <a:pt x="1222248" y="0"/>
                </a:moveTo>
                <a:lnTo>
                  <a:pt x="982217" y="0"/>
                </a:lnTo>
                <a:lnTo>
                  <a:pt x="982217" y="419989"/>
                </a:lnTo>
                <a:lnTo>
                  <a:pt x="975783" y="467856"/>
                </a:lnTo>
                <a:lnTo>
                  <a:pt x="957627" y="510873"/>
                </a:lnTo>
                <a:lnTo>
                  <a:pt x="929465" y="547322"/>
                </a:lnTo>
                <a:lnTo>
                  <a:pt x="893016" y="575484"/>
                </a:lnTo>
                <a:lnTo>
                  <a:pt x="849999" y="593640"/>
                </a:lnTo>
                <a:lnTo>
                  <a:pt x="802131" y="600075"/>
                </a:lnTo>
                <a:lnTo>
                  <a:pt x="1181523" y="600075"/>
                </a:lnTo>
                <a:lnTo>
                  <a:pt x="1197756" y="561678"/>
                </a:lnTo>
                <a:lnTo>
                  <a:pt x="1211152" y="516319"/>
                </a:lnTo>
                <a:lnTo>
                  <a:pt x="1219421" y="468984"/>
                </a:lnTo>
                <a:lnTo>
                  <a:pt x="1222248" y="419989"/>
                </a:lnTo>
                <a:lnTo>
                  <a:pt x="122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357616" y="4834128"/>
            <a:ext cx="1222375" cy="960119"/>
          </a:xfrm>
          <a:custGeom>
            <a:avLst/>
            <a:gdLst/>
            <a:ahLst/>
            <a:cxnLst/>
            <a:rect l="l" t="t" r="r" b="b"/>
            <a:pathLst>
              <a:path w="1222375" h="960120">
                <a:moveTo>
                  <a:pt x="1222248" y="0"/>
                </a:moveTo>
                <a:lnTo>
                  <a:pt x="1222248" y="419989"/>
                </a:lnTo>
                <a:lnTo>
                  <a:pt x="1219421" y="468984"/>
                </a:lnTo>
                <a:lnTo>
                  <a:pt x="1211152" y="516319"/>
                </a:lnTo>
                <a:lnTo>
                  <a:pt x="1197756" y="561678"/>
                </a:lnTo>
                <a:lnTo>
                  <a:pt x="1179547" y="604747"/>
                </a:lnTo>
                <a:lnTo>
                  <a:pt x="1156842" y="645210"/>
                </a:lnTo>
                <a:lnTo>
                  <a:pt x="1129954" y="682752"/>
                </a:lnTo>
                <a:lnTo>
                  <a:pt x="1099200" y="717057"/>
                </a:lnTo>
                <a:lnTo>
                  <a:pt x="1064895" y="747811"/>
                </a:lnTo>
                <a:lnTo>
                  <a:pt x="1027353" y="774699"/>
                </a:lnTo>
                <a:lnTo>
                  <a:pt x="986890" y="797404"/>
                </a:lnTo>
                <a:lnTo>
                  <a:pt x="943821" y="815613"/>
                </a:lnTo>
                <a:lnTo>
                  <a:pt x="898462" y="829009"/>
                </a:lnTo>
                <a:lnTo>
                  <a:pt x="851127" y="837278"/>
                </a:lnTo>
                <a:lnTo>
                  <a:pt x="802131" y="840105"/>
                </a:lnTo>
                <a:lnTo>
                  <a:pt x="240029" y="840105"/>
                </a:lnTo>
                <a:lnTo>
                  <a:pt x="240029" y="960120"/>
                </a:lnTo>
                <a:lnTo>
                  <a:pt x="0" y="720090"/>
                </a:lnTo>
                <a:lnTo>
                  <a:pt x="240029" y="480060"/>
                </a:lnTo>
                <a:lnTo>
                  <a:pt x="240029" y="600075"/>
                </a:lnTo>
                <a:lnTo>
                  <a:pt x="802131" y="600075"/>
                </a:lnTo>
                <a:lnTo>
                  <a:pt x="849999" y="593640"/>
                </a:lnTo>
                <a:lnTo>
                  <a:pt x="893016" y="575484"/>
                </a:lnTo>
                <a:lnTo>
                  <a:pt x="929465" y="547322"/>
                </a:lnTo>
                <a:lnTo>
                  <a:pt x="957627" y="510873"/>
                </a:lnTo>
                <a:lnTo>
                  <a:pt x="975783" y="467856"/>
                </a:lnTo>
                <a:lnTo>
                  <a:pt x="982217" y="419989"/>
                </a:lnTo>
                <a:lnTo>
                  <a:pt x="982217" y="0"/>
                </a:lnTo>
                <a:lnTo>
                  <a:pt x="1222248" y="0"/>
                </a:lnTo>
                <a:close/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811799" y="4325101"/>
            <a:ext cx="1043907" cy="1315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849879" y="4340352"/>
            <a:ext cx="960119" cy="1225550"/>
          </a:xfrm>
          <a:custGeom>
            <a:avLst/>
            <a:gdLst/>
            <a:ahLst/>
            <a:cxnLst/>
            <a:rect l="l" t="t" r="r" b="b"/>
            <a:pathLst>
              <a:path w="960120" h="1225550">
                <a:moveTo>
                  <a:pt x="360044" y="240030"/>
                </a:moveTo>
                <a:lnTo>
                  <a:pt x="120014" y="240030"/>
                </a:lnTo>
                <a:lnTo>
                  <a:pt x="120014" y="805180"/>
                </a:lnTo>
                <a:lnTo>
                  <a:pt x="122841" y="854175"/>
                </a:lnTo>
                <a:lnTo>
                  <a:pt x="131109" y="901510"/>
                </a:lnTo>
                <a:lnTo>
                  <a:pt x="144505" y="946869"/>
                </a:lnTo>
                <a:lnTo>
                  <a:pt x="162712" y="989938"/>
                </a:lnTo>
                <a:lnTo>
                  <a:pt x="185414" y="1030401"/>
                </a:lnTo>
                <a:lnTo>
                  <a:pt x="212298" y="1067943"/>
                </a:lnTo>
                <a:lnTo>
                  <a:pt x="243046" y="1102248"/>
                </a:lnTo>
                <a:lnTo>
                  <a:pt x="277343" y="1133002"/>
                </a:lnTo>
                <a:lnTo>
                  <a:pt x="314875" y="1159890"/>
                </a:lnTo>
                <a:lnTo>
                  <a:pt x="355326" y="1182595"/>
                </a:lnTo>
                <a:lnTo>
                  <a:pt x="398379" y="1200804"/>
                </a:lnTo>
                <a:lnTo>
                  <a:pt x="443720" y="1214200"/>
                </a:lnTo>
                <a:lnTo>
                  <a:pt x="491033" y="1222469"/>
                </a:lnTo>
                <a:lnTo>
                  <a:pt x="540004" y="1225296"/>
                </a:lnTo>
                <a:lnTo>
                  <a:pt x="960119" y="1225296"/>
                </a:lnTo>
                <a:lnTo>
                  <a:pt x="960119" y="985266"/>
                </a:lnTo>
                <a:lnTo>
                  <a:pt x="540004" y="985266"/>
                </a:lnTo>
                <a:lnTo>
                  <a:pt x="492189" y="978831"/>
                </a:lnTo>
                <a:lnTo>
                  <a:pt x="449208" y="960675"/>
                </a:lnTo>
                <a:lnTo>
                  <a:pt x="412781" y="932513"/>
                </a:lnTo>
                <a:lnTo>
                  <a:pt x="384631" y="896064"/>
                </a:lnTo>
                <a:lnTo>
                  <a:pt x="366478" y="853047"/>
                </a:lnTo>
                <a:lnTo>
                  <a:pt x="360044" y="805180"/>
                </a:lnTo>
                <a:lnTo>
                  <a:pt x="360044" y="240030"/>
                </a:lnTo>
                <a:close/>
              </a:path>
              <a:path w="960120" h="1225550">
                <a:moveTo>
                  <a:pt x="240030" y="0"/>
                </a:moveTo>
                <a:lnTo>
                  <a:pt x="0" y="240030"/>
                </a:lnTo>
                <a:lnTo>
                  <a:pt x="480059" y="240030"/>
                </a:lnTo>
                <a:lnTo>
                  <a:pt x="240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849879" y="4340352"/>
            <a:ext cx="960119" cy="1225550"/>
          </a:xfrm>
          <a:custGeom>
            <a:avLst/>
            <a:gdLst/>
            <a:ahLst/>
            <a:cxnLst/>
            <a:rect l="l" t="t" r="r" b="b"/>
            <a:pathLst>
              <a:path w="960120" h="1225550">
                <a:moveTo>
                  <a:pt x="960119" y="1225296"/>
                </a:moveTo>
                <a:lnTo>
                  <a:pt x="540004" y="1225296"/>
                </a:lnTo>
                <a:lnTo>
                  <a:pt x="491033" y="1222469"/>
                </a:lnTo>
                <a:lnTo>
                  <a:pt x="443720" y="1214200"/>
                </a:lnTo>
                <a:lnTo>
                  <a:pt x="398379" y="1200804"/>
                </a:lnTo>
                <a:lnTo>
                  <a:pt x="355326" y="1182595"/>
                </a:lnTo>
                <a:lnTo>
                  <a:pt x="314875" y="1159890"/>
                </a:lnTo>
                <a:lnTo>
                  <a:pt x="277343" y="1133002"/>
                </a:lnTo>
                <a:lnTo>
                  <a:pt x="243046" y="1102248"/>
                </a:lnTo>
                <a:lnTo>
                  <a:pt x="212298" y="1067943"/>
                </a:lnTo>
                <a:lnTo>
                  <a:pt x="185414" y="1030401"/>
                </a:lnTo>
                <a:lnTo>
                  <a:pt x="162712" y="989938"/>
                </a:lnTo>
                <a:lnTo>
                  <a:pt x="144505" y="946869"/>
                </a:lnTo>
                <a:lnTo>
                  <a:pt x="131109" y="901510"/>
                </a:lnTo>
                <a:lnTo>
                  <a:pt x="122841" y="854175"/>
                </a:lnTo>
                <a:lnTo>
                  <a:pt x="120014" y="805180"/>
                </a:lnTo>
                <a:lnTo>
                  <a:pt x="120014" y="240030"/>
                </a:lnTo>
                <a:lnTo>
                  <a:pt x="0" y="240030"/>
                </a:lnTo>
                <a:lnTo>
                  <a:pt x="240030" y="0"/>
                </a:lnTo>
                <a:lnTo>
                  <a:pt x="480059" y="240030"/>
                </a:lnTo>
                <a:lnTo>
                  <a:pt x="360044" y="240030"/>
                </a:lnTo>
                <a:lnTo>
                  <a:pt x="360044" y="805180"/>
                </a:lnTo>
                <a:lnTo>
                  <a:pt x="366478" y="853047"/>
                </a:lnTo>
                <a:lnTo>
                  <a:pt x="384631" y="896064"/>
                </a:lnTo>
                <a:lnTo>
                  <a:pt x="412781" y="932513"/>
                </a:lnTo>
                <a:lnTo>
                  <a:pt x="449208" y="960675"/>
                </a:lnTo>
                <a:lnTo>
                  <a:pt x="492189" y="978831"/>
                </a:lnTo>
                <a:lnTo>
                  <a:pt x="540004" y="985266"/>
                </a:lnTo>
                <a:lnTo>
                  <a:pt x="960119" y="985266"/>
                </a:lnTo>
                <a:lnTo>
                  <a:pt x="960119" y="1225296"/>
                </a:lnTo>
                <a:close/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804170" y="1587994"/>
            <a:ext cx="1313667" cy="10500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849879" y="1603247"/>
            <a:ext cx="1225550" cy="960119"/>
          </a:xfrm>
          <a:custGeom>
            <a:avLst/>
            <a:gdLst/>
            <a:ahLst/>
            <a:cxnLst/>
            <a:rect l="l" t="t" r="r" b="b"/>
            <a:pathLst>
              <a:path w="1225550" h="960119">
                <a:moveTo>
                  <a:pt x="985266" y="0"/>
                </a:moveTo>
                <a:lnTo>
                  <a:pt x="985266" y="120014"/>
                </a:lnTo>
                <a:lnTo>
                  <a:pt x="419989" y="120014"/>
                </a:lnTo>
                <a:lnTo>
                  <a:pt x="371018" y="122841"/>
                </a:lnTo>
                <a:lnTo>
                  <a:pt x="323705" y="131109"/>
                </a:lnTo>
                <a:lnTo>
                  <a:pt x="278364" y="144505"/>
                </a:lnTo>
                <a:lnTo>
                  <a:pt x="235311" y="162712"/>
                </a:lnTo>
                <a:lnTo>
                  <a:pt x="194860" y="185414"/>
                </a:lnTo>
                <a:lnTo>
                  <a:pt x="157328" y="212298"/>
                </a:lnTo>
                <a:lnTo>
                  <a:pt x="123031" y="243046"/>
                </a:lnTo>
                <a:lnTo>
                  <a:pt x="92283" y="277343"/>
                </a:lnTo>
                <a:lnTo>
                  <a:pt x="65399" y="314875"/>
                </a:lnTo>
                <a:lnTo>
                  <a:pt x="42697" y="355326"/>
                </a:lnTo>
                <a:lnTo>
                  <a:pt x="24490" y="398379"/>
                </a:lnTo>
                <a:lnTo>
                  <a:pt x="11094" y="443720"/>
                </a:lnTo>
                <a:lnTo>
                  <a:pt x="2826" y="491033"/>
                </a:lnTo>
                <a:lnTo>
                  <a:pt x="0" y="540003"/>
                </a:lnTo>
                <a:lnTo>
                  <a:pt x="0" y="960119"/>
                </a:lnTo>
                <a:lnTo>
                  <a:pt x="240030" y="960119"/>
                </a:lnTo>
                <a:lnTo>
                  <a:pt x="240030" y="540003"/>
                </a:lnTo>
                <a:lnTo>
                  <a:pt x="246463" y="492189"/>
                </a:lnTo>
                <a:lnTo>
                  <a:pt x="264616" y="449208"/>
                </a:lnTo>
                <a:lnTo>
                  <a:pt x="292766" y="412781"/>
                </a:lnTo>
                <a:lnTo>
                  <a:pt x="329193" y="384631"/>
                </a:lnTo>
                <a:lnTo>
                  <a:pt x="372174" y="366478"/>
                </a:lnTo>
                <a:lnTo>
                  <a:pt x="419989" y="360044"/>
                </a:lnTo>
                <a:lnTo>
                  <a:pt x="1105281" y="360044"/>
                </a:lnTo>
                <a:lnTo>
                  <a:pt x="1225295" y="240029"/>
                </a:lnTo>
                <a:lnTo>
                  <a:pt x="985266" y="0"/>
                </a:lnTo>
                <a:close/>
              </a:path>
              <a:path w="1225550" h="960119">
                <a:moveTo>
                  <a:pt x="1105281" y="360044"/>
                </a:moveTo>
                <a:lnTo>
                  <a:pt x="985266" y="360044"/>
                </a:lnTo>
                <a:lnTo>
                  <a:pt x="985266" y="480060"/>
                </a:lnTo>
                <a:lnTo>
                  <a:pt x="1105281" y="360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849879" y="1603247"/>
            <a:ext cx="1225550" cy="960119"/>
          </a:xfrm>
          <a:custGeom>
            <a:avLst/>
            <a:gdLst/>
            <a:ahLst/>
            <a:cxnLst/>
            <a:rect l="l" t="t" r="r" b="b"/>
            <a:pathLst>
              <a:path w="1225550" h="960119">
                <a:moveTo>
                  <a:pt x="0" y="960119"/>
                </a:moveTo>
                <a:lnTo>
                  <a:pt x="0" y="540003"/>
                </a:lnTo>
                <a:lnTo>
                  <a:pt x="2826" y="491033"/>
                </a:lnTo>
                <a:lnTo>
                  <a:pt x="11094" y="443720"/>
                </a:lnTo>
                <a:lnTo>
                  <a:pt x="24490" y="398379"/>
                </a:lnTo>
                <a:lnTo>
                  <a:pt x="42697" y="355326"/>
                </a:lnTo>
                <a:lnTo>
                  <a:pt x="65399" y="314875"/>
                </a:lnTo>
                <a:lnTo>
                  <a:pt x="92283" y="277343"/>
                </a:lnTo>
                <a:lnTo>
                  <a:pt x="123031" y="243046"/>
                </a:lnTo>
                <a:lnTo>
                  <a:pt x="157328" y="212298"/>
                </a:lnTo>
                <a:lnTo>
                  <a:pt x="194860" y="185414"/>
                </a:lnTo>
                <a:lnTo>
                  <a:pt x="235311" y="162712"/>
                </a:lnTo>
                <a:lnTo>
                  <a:pt x="278364" y="144505"/>
                </a:lnTo>
                <a:lnTo>
                  <a:pt x="323705" y="131109"/>
                </a:lnTo>
                <a:lnTo>
                  <a:pt x="371018" y="122841"/>
                </a:lnTo>
                <a:lnTo>
                  <a:pt x="419989" y="120014"/>
                </a:lnTo>
                <a:lnTo>
                  <a:pt x="985266" y="120014"/>
                </a:lnTo>
                <a:lnTo>
                  <a:pt x="985266" y="0"/>
                </a:lnTo>
                <a:lnTo>
                  <a:pt x="1225295" y="240029"/>
                </a:lnTo>
                <a:lnTo>
                  <a:pt x="985266" y="480060"/>
                </a:lnTo>
                <a:lnTo>
                  <a:pt x="985266" y="360044"/>
                </a:lnTo>
                <a:lnTo>
                  <a:pt x="419989" y="360044"/>
                </a:lnTo>
                <a:lnTo>
                  <a:pt x="372174" y="366478"/>
                </a:lnTo>
                <a:lnTo>
                  <a:pt x="329193" y="384631"/>
                </a:lnTo>
                <a:lnTo>
                  <a:pt x="292766" y="412781"/>
                </a:lnTo>
                <a:lnTo>
                  <a:pt x="264616" y="449208"/>
                </a:lnTo>
                <a:lnTo>
                  <a:pt x="246463" y="492189"/>
                </a:lnTo>
                <a:lnTo>
                  <a:pt x="240030" y="540003"/>
                </a:lnTo>
                <a:lnTo>
                  <a:pt x="240030" y="960119"/>
                </a:lnTo>
                <a:lnTo>
                  <a:pt x="0" y="960119"/>
                </a:lnTo>
                <a:close/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934720" y="275756"/>
            <a:ext cx="45786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 smtClean="0">
                <a:solidFill>
                  <a:srgbClr val="5C127D"/>
                </a:solidFill>
                <a:latin typeface="Arial"/>
                <a:cs typeface="Arial"/>
              </a:rPr>
              <a:t>Ciclo de un proyecto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845933" y="3248589"/>
            <a:ext cx="303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COHERENCIA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757" y="1351843"/>
            <a:ext cx="7520309" cy="443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215" y="154404"/>
            <a:ext cx="103453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1304" marR="5080" indent="-407924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 smtClean="0">
                <a:solidFill>
                  <a:srgbClr val="5C127D"/>
                </a:solidFill>
                <a:latin typeface="Arial"/>
                <a:cs typeface="Arial"/>
              </a:rPr>
              <a:t>Preguntas importantes a responder para la formulación de un proyecto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CuadroTexto 8"/>
          <p:cNvSpPr txBox="1"/>
          <p:nvPr/>
        </p:nvSpPr>
        <p:spPr>
          <a:xfrm>
            <a:off x="1347181" y="5801745"/>
            <a:ext cx="949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http://www.culturacolima.gob.mx/v2/wp-content/uploads/2011/10/MANUAL- </a:t>
            </a:r>
            <a:r>
              <a:rPr lang="es-MX" sz="1200" spc="-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lang="es-MX" sz="12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COMO-ELABORAR-UN-PROYECTO-CULTURAL-PECDA.pdf</a:t>
            </a:r>
            <a:endParaRPr lang="es-MX" sz="1200" dirty="0" smtClean="0">
              <a:latin typeface="Arial"/>
              <a:cs typeface="Arial"/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944" y="411937"/>
            <a:ext cx="5818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Diferenciador del</a:t>
            </a:r>
            <a:r>
              <a:rPr sz="3600" b="1" spc="-75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proyecto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063" y="1282395"/>
            <a:ext cx="9755505" cy="41658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69900" marR="512445" indent="-457200">
              <a:lnSpc>
                <a:spcPts val="322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Antecedentes: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ediciones, </a:t>
            </a:r>
            <a:r>
              <a:rPr sz="3000" spc="-5" dirty="0">
                <a:latin typeface="Arial"/>
                <a:cs typeface="Arial"/>
              </a:rPr>
              <a:t>exhibiciones, producciones,  </a:t>
            </a:r>
            <a:r>
              <a:rPr sz="3000" spc="-5" dirty="0" err="1" smtClean="0">
                <a:latin typeface="Arial"/>
                <a:cs typeface="Arial"/>
              </a:rPr>
              <a:t>espectáculos</a:t>
            </a:r>
            <a:r>
              <a:rPr sz="3000" spc="-5" dirty="0">
                <a:latin typeface="Arial"/>
                <a:cs typeface="Arial"/>
              </a:rPr>
              <a:t>, </a:t>
            </a:r>
            <a:r>
              <a:rPr sz="3000" dirty="0">
                <a:latin typeface="Arial"/>
                <a:cs typeface="Arial"/>
              </a:rPr>
              <a:t>proyectos,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etc.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3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Trayectoria: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del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postulante.</a:t>
            </a:r>
            <a:endParaRPr sz="3000" dirty="0">
              <a:latin typeface="Arial"/>
              <a:cs typeface="Arial"/>
            </a:endParaRPr>
          </a:p>
          <a:p>
            <a:pPr marL="469900" marR="215265" indent="-457200">
              <a:lnSpc>
                <a:spcPts val="3240"/>
              </a:lnSpc>
              <a:spcBef>
                <a:spcPts val="1055"/>
              </a:spcBef>
              <a:buFont typeface="Arial" panose="020B0604020202020204" pitchFamily="34" charset="0"/>
              <a:buChar char="•"/>
            </a:pP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Cualidades: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único </a:t>
            </a:r>
            <a:r>
              <a:rPr sz="3000" spc="-5" dirty="0">
                <a:latin typeface="Arial"/>
                <a:cs typeface="Arial"/>
              </a:rPr>
              <a:t>festival, </a:t>
            </a:r>
            <a:r>
              <a:rPr sz="3000" dirty="0">
                <a:latin typeface="Arial"/>
                <a:cs typeface="Arial"/>
              </a:rPr>
              <a:t>obra de estreno, aliados,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dirty="0" err="1" smtClean="0">
                <a:latin typeface="Arial"/>
                <a:cs typeface="Arial"/>
              </a:rPr>
              <a:t>por</a:t>
            </a:r>
            <a:r>
              <a:rPr lang="es-MX" sz="3000" dirty="0" smtClean="0">
                <a:latin typeface="Arial"/>
                <a:cs typeface="Arial"/>
              </a:rPr>
              <a:t> </a:t>
            </a:r>
            <a:r>
              <a:rPr sz="3000" dirty="0" err="1" smtClean="0">
                <a:latin typeface="Arial"/>
                <a:cs typeface="Arial"/>
              </a:rPr>
              <a:t>primera</a:t>
            </a:r>
            <a:r>
              <a:rPr sz="3000" spc="-65" dirty="0" smtClean="0">
                <a:latin typeface="Arial"/>
                <a:cs typeface="Arial"/>
              </a:rPr>
              <a:t> </a:t>
            </a:r>
            <a:r>
              <a:rPr sz="3000" spc="-10" dirty="0" err="1" smtClean="0">
                <a:latin typeface="Arial"/>
                <a:cs typeface="Arial"/>
              </a:rPr>
              <a:t>ve</a:t>
            </a:r>
            <a:r>
              <a:rPr lang="es-MX" sz="3000" spc="-10" dirty="0" smtClean="0">
                <a:latin typeface="Arial"/>
                <a:cs typeface="Arial"/>
              </a:rPr>
              <a:t>z, etc.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9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sz="3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Impacto: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número de </a:t>
            </a:r>
            <a:r>
              <a:rPr sz="3000" spc="-5" dirty="0">
                <a:latin typeface="Arial"/>
                <a:cs typeface="Arial"/>
              </a:rPr>
              <a:t>espectadores, </a:t>
            </a:r>
            <a:r>
              <a:rPr sz="3000" dirty="0">
                <a:latin typeface="Arial"/>
                <a:cs typeface="Arial"/>
              </a:rPr>
              <a:t>números de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espacios  activados, número de canales </a:t>
            </a:r>
            <a:r>
              <a:rPr sz="3000" spc="-5" dirty="0">
                <a:latin typeface="Arial"/>
                <a:cs typeface="Arial"/>
              </a:rPr>
              <a:t>comunicación, </a:t>
            </a:r>
            <a:r>
              <a:rPr sz="3000" spc="5" dirty="0">
                <a:latin typeface="Arial"/>
                <a:cs typeface="Arial"/>
              </a:rPr>
              <a:t>artistas  </a:t>
            </a:r>
            <a:r>
              <a:rPr sz="3000" spc="-5" dirty="0">
                <a:latin typeface="Arial"/>
                <a:cs typeface="Arial"/>
              </a:rPr>
              <a:t>beneficiados, </a:t>
            </a:r>
            <a:r>
              <a:rPr sz="3000" dirty="0">
                <a:latin typeface="Arial"/>
                <a:cs typeface="Arial"/>
              </a:rPr>
              <a:t>número de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 err="1" smtClean="0">
                <a:latin typeface="Arial"/>
                <a:cs typeface="Arial"/>
              </a:rPr>
              <a:t>aliados</a:t>
            </a:r>
            <a:r>
              <a:rPr lang="es-MX" sz="3000" dirty="0" smtClean="0">
                <a:latin typeface="Arial"/>
                <a:cs typeface="Arial"/>
              </a:rPr>
              <a:t>, etc.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391109"/>
            <a:ext cx="930592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Elementos básicos para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la formulación del  </a:t>
            </a: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proyecto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7223" y="1506982"/>
            <a:ext cx="5729605" cy="4368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4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Resumen/descripción</a:t>
            </a: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Fundamentación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Público/participantes/destinatarios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337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337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Plan/metodología/estrategias</a:t>
            </a: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 marL="241300" indent="-228600">
              <a:lnSpc>
                <a:spcPts val="338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esperados</a:t>
            </a:r>
          </a:p>
          <a:p>
            <a:pPr marL="241300" indent="-228600">
              <a:lnSpc>
                <a:spcPts val="349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750" y="959358"/>
            <a:ext cx="9752330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Fundamentación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900" dirty="0">
              <a:latin typeface="Times New Roman"/>
              <a:cs typeface="Times New Roman"/>
            </a:endParaRPr>
          </a:p>
          <a:p>
            <a:pPr marL="181610" indent="-169545">
              <a:lnSpc>
                <a:spcPct val="100000"/>
              </a:lnSpc>
              <a:buSzPct val="97368"/>
              <a:buChar char="•"/>
              <a:tabLst>
                <a:tab pos="182245" algn="l"/>
              </a:tabLst>
            </a:pPr>
            <a:r>
              <a:rPr lang="es-MX" sz="3800" spc="-5" dirty="0" smtClean="0">
                <a:latin typeface="Arial"/>
                <a:cs typeface="Arial"/>
              </a:rPr>
              <a:t> Relación</a:t>
            </a:r>
            <a:r>
              <a:rPr sz="3800" spc="-5" dirty="0" smtClean="0">
                <a:latin typeface="Arial"/>
                <a:cs typeface="Arial"/>
              </a:rPr>
              <a:t> </a:t>
            </a:r>
            <a:r>
              <a:rPr sz="3800" spc="-5" dirty="0">
                <a:latin typeface="Arial"/>
                <a:cs typeface="Arial"/>
              </a:rPr>
              <a:t>con la finalidad del</a:t>
            </a:r>
            <a:r>
              <a:rPr sz="3800" spc="60" dirty="0">
                <a:latin typeface="Arial"/>
                <a:cs typeface="Arial"/>
              </a:rPr>
              <a:t> </a:t>
            </a:r>
            <a:r>
              <a:rPr sz="3800" spc="-5" dirty="0">
                <a:latin typeface="Arial"/>
                <a:cs typeface="Arial"/>
              </a:rPr>
              <a:t>concurso.</a:t>
            </a:r>
            <a:endParaRPr sz="38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555"/>
              </a:spcBef>
              <a:buSzPct val="97368"/>
              <a:buChar char="•"/>
              <a:tabLst>
                <a:tab pos="182245" algn="l"/>
              </a:tabLst>
            </a:pPr>
            <a:r>
              <a:rPr lang="es-MX" sz="3800" spc="-5" dirty="0" smtClean="0">
                <a:latin typeface="Arial"/>
                <a:cs typeface="Arial"/>
              </a:rPr>
              <a:t> </a:t>
            </a:r>
            <a:r>
              <a:rPr sz="3800" spc="-5" dirty="0" err="1" smtClean="0">
                <a:latin typeface="Arial"/>
                <a:cs typeface="Arial"/>
              </a:rPr>
              <a:t>Problema</a:t>
            </a:r>
            <a:r>
              <a:rPr sz="3800" spc="-5" dirty="0" smtClean="0">
                <a:latin typeface="Arial"/>
                <a:cs typeface="Arial"/>
              </a:rPr>
              <a:t> </a:t>
            </a:r>
            <a:r>
              <a:rPr sz="3800" spc="-5" dirty="0">
                <a:latin typeface="Arial"/>
                <a:cs typeface="Arial"/>
              </a:rPr>
              <a:t>que se va a</a:t>
            </a:r>
            <a:r>
              <a:rPr sz="3800" spc="-10" dirty="0">
                <a:latin typeface="Arial"/>
                <a:cs typeface="Arial"/>
              </a:rPr>
              <a:t> </a:t>
            </a:r>
            <a:r>
              <a:rPr sz="3800" spc="-25" dirty="0">
                <a:latin typeface="Arial"/>
                <a:cs typeface="Arial"/>
              </a:rPr>
              <a:t>resolver.</a:t>
            </a:r>
            <a:endParaRPr sz="3800" dirty="0">
              <a:latin typeface="Arial"/>
              <a:cs typeface="Arial"/>
            </a:endParaRPr>
          </a:p>
          <a:p>
            <a:pPr marL="12700" marR="5080">
              <a:lnSpc>
                <a:spcPts val="4100"/>
              </a:lnSpc>
              <a:spcBef>
                <a:spcPts val="1050"/>
              </a:spcBef>
              <a:buSzPct val="97368"/>
              <a:buChar char="•"/>
              <a:tabLst>
                <a:tab pos="182245" algn="l"/>
              </a:tabLst>
            </a:pPr>
            <a:r>
              <a:rPr lang="es-MX" sz="3800" spc="-5" dirty="0" smtClean="0">
                <a:latin typeface="Arial"/>
                <a:cs typeface="Arial"/>
              </a:rPr>
              <a:t> </a:t>
            </a:r>
            <a:r>
              <a:rPr sz="3800" spc="-5" dirty="0" err="1" smtClean="0">
                <a:latin typeface="Arial"/>
                <a:cs typeface="Arial"/>
              </a:rPr>
              <a:t>Motivación</a:t>
            </a:r>
            <a:r>
              <a:rPr sz="3800" spc="-5" dirty="0" smtClean="0">
                <a:latin typeface="Arial"/>
                <a:cs typeface="Arial"/>
              </a:rPr>
              <a:t> </a:t>
            </a:r>
            <a:r>
              <a:rPr sz="3800" spc="-5" dirty="0">
                <a:latin typeface="Arial"/>
                <a:cs typeface="Arial"/>
              </a:rPr>
              <a:t>para abordar algún tema, </a:t>
            </a:r>
            <a:r>
              <a:rPr lang="es-MX" sz="3800" spc="-5" dirty="0" smtClean="0">
                <a:latin typeface="Arial"/>
                <a:cs typeface="Arial"/>
              </a:rPr>
              <a:t>	</a:t>
            </a:r>
            <a:r>
              <a:rPr sz="3800" spc="-5" dirty="0" err="1" smtClean="0">
                <a:latin typeface="Arial"/>
                <a:cs typeface="Arial"/>
              </a:rPr>
              <a:t>género</a:t>
            </a:r>
            <a:r>
              <a:rPr sz="3800" spc="-5" dirty="0" smtClean="0">
                <a:latin typeface="Arial"/>
                <a:cs typeface="Arial"/>
              </a:rPr>
              <a:t>  </a:t>
            </a:r>
            <a:r>
              <a:rPr sz="3800" spc="-5" dirty="0">
                <a:latin typeface="Arial"/>
                <a:cs typeface="Arial"/>
              </a:rPr>
              <a:t>u otro, dejando ver lo que se </a:t>
            </a:r>
            <a:r>
              <a:rPr sz="3800" spc="-5" dirty="0" err="1">
                <a:latin typeface="Arial"/>
                <a:cs typeface="Arial"/>
              </a:rPr>
              <a:t>conoce</a:t>
            </a:r>
            <a:r>
              <a:rPr sz="3800" spc="-5" dirty="0">
                <a:latin typeface="Arial"/>
                <a:cs typeface="Arial"/>
              </a:rPr>
              <a:t> </a:t>
            </a:r>
            <a:r>
              <a:rPr lang="es-MX" sz="3800" spc="-5" dirty="0" smtClean="0">
                <a:latin typeface="Arial"/>
                <a:cs typeface="Arial"/>
              </a:rPr>
              <a:t>	</a:t>
            </a:r>
            <a:r>
              <a:rPr sz="3800" spc="-5" dirty="0" smtClean="0">
                <a:latin typeface="Arial"/>
                <a:cs typeface="Arial"/>
              </a:rPr>
              <a:t>de</a:t>
            </a:r>
            <a:r>
              <a:rPr sz="3800" spc="10" dirty="0" smtClean="0">
                <a:latin typeface="Arial"/>
                <a:cs typeface="Arial"/>
              </a:rPr>
              <a:t> </a:t>
            </a:r>
            <a:r>
              <a:rPr sz="3800" spc="-5" dirty="0">
                <a:latin typeface="Arial"/>
                <a:cs typeface="Arial"/>
              </a:rPr>
              <a:t>ellos.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938" y="989787"/>
            <a:ext cx="83096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err="1" smtClean="0">
                <a:solidFill>
                  <a:srgbClr val="5C127D"/>
                </a:solidFill>
                <a:latin typeface="Arial"/>
                <a:cs typeface="Arial"/>
              </a:rPr>
              <a:t>Público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/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P</a:t>
            </a:r>
            <a:r>
              <a:rPr sz="3600" b="1" spc="-5" dirty="0" err="1" smtClean="0">
                <a:solidFill>
                  <a:srgbClr val="5C127D"/>
                </a:solidFill>
                <a:latin typeface="Arial"/>
                <a:cs typeface="Arial"/>
              </a:rPr>
              <a:t>articipantes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/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D</a:t>
            </a:r>
            <a:r>
              <a:rPr sz="3600" b="1" spc="-5" dirty="0" err="1" smtClean="0">
                <a:solidFill>
                  <a:srgbClr val="5C127D"/>
                </a:solidFill>
                <a:latin typeface="Arial"/>
                <a:cs typeface="Arial"/>
              </a:rPr>
              <a:t>estinatario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5708" y="2136318"/>
            <a:ext cx="8493125" cy="17214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0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Arial"/>
                <a:cs typeface="Arial"/>
              </a:rPr>
              <a:t>Deben </a:t>
            </a:r>
            <a:r>
              <a:rPr sz="3200" spc="-5" dirty="0">
                <a:latin typeface="Arial"/>
                <a:cs typeface="Arial"/>
              </a:rPr>
              <a:t>tener características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comunes.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Pueden ser varios pero deben jerarquizarse.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Arial"/>
                <a:cs typeface="Arial"/>
              </a:rPr>
              <a:t>Debe </a:t>
            </a:r>
            <a:r>
              <a:rPr sz="3200" spc="-5" dirty="0">
                <a:latin typeface="Arial"/>
                <a:cs typeface="Arial"/>
              </a:rPr>
              <a:t>justificarse su elección.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19" y="438081"/>
            <a:ext cx="210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Objetivos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01902"/>
            <a:ext cx="11658600" cy="433644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1022350">
              <a:lnSpc>
                <a:spcPts val="3070"/>
              </a:lnSpc>
              <a:spcBef>
                <a:spcPts val="835"/>
              </a:spcBef>
              <a:buSzPct val="96875"/>
              <a:buChar char="•"/>
              <a:tabLst>
                <a:tab pos="156210" algn="l"/>
              </a:tabLst>
            </a:pPr>
            <a:r>
              <a:rPr lang="es-MX" sz="3200" spc="-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Se </a:t>
            </a:r>
            <a:r>
              <a:rPr sz="3200" spc="-5" dirty="0">
                <a:latin typeface="Arial"/>
                <a:cs typeface="Arial"/>
              </a:rPr>
              <a:t>relacionan a los objetivos de la </a:t>
            </a:r>
            <a:r>
              <a:rPr sz="3200" spc="-5" dirty="0" err="1" smtClean="0">
                <a:latin typeface="Arial"/>
                <a:cs typeface="Arial"/>
              </a:rPr>
              <a:t>institución</a:t>
            </a:r>
            <a:r>
              <a:rPr lang="es-MX" sz="3200" spc="-85" dirty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o  </a:t>
            </a:r>
            <a:r>
              <a:rPr sz="3200" spc="-5" dirty="0">
                <a:latin typeface="Arial"/>
                <a:cs typeface="Arial"/>
              </a:rPr>
              <a:t>persona </a:t>
            </a:r>
            <a:r>
              <a:rPr lang="es-MX" sz="3200" spc="-5" dirty="0" smtClean="0">
                <a:latin typeface="Arial"/>
                <a:cs typeface="Arial"/>
              </a:rPr>
              <a:t>	</a:t>
            </a:r>
            <a:r>
              <a:rPr sz="3200" spc="-5" dirty="0" err="1" smtClean="0">
                <a:latin typeface="Arial"/>
                <a:cs typeface="Arial"/>
              </a:rPr>
              <a:t>que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postula.</a:t>
            </a:r>
            <a:endParaRPr sz="32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250"/>
              </a:spcBef>
              <a:buSzPct val="96875"/>
              <a:buChar char="•"/>
              <a:tabLst>
                <a:tab pos="156210" algn="l"/>
              </a:tabLst>
            </a:pPr>
            <a:r>
              <a:rPr lang="es-MX" sz="3200" spc="-1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Se </a:t>
            </a:r>
            <a:r>
              <a:rPr sz="3200" spc="-5" dirty="0">
                <a:latin typeface="Arial"/>
                <a:cs typeface="Arial"/>
              </a:rPr>
              <a:t>relacionan con la finalidad del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concurso.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3070"/>
              </a:lnSpc>
              <a:spcBef>
                <a:spcPts val="985"/>
              </a:spcBef>
              <a:buSzPct val="96875"/>
              <a:buChar char="•"/>
              <a:tabLst>
                <a:tab pos="156210" algn="l"/>
                <a:tab pos="857250" algn="l"/>
                <a:tab pos="2936240" algn="l"/>
                <a:tab pos="3362960" algn="l"/>
                <a:tab pos="4088765" algn="l"/>
                <a:tab pos="6165215" algn="l"/>
                <a:tab pos="8265159" algn="l"/>
                <a:tab pos="9146540" algn="l"/>
              </a:tabLst>
            </a:pPr>
            <a:r>
              <a:rPr lang="es-MX" sz="320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rela</a:t>
            </a:r>
            <a:r>
              <a:rPr sz="3200" dirty="0">
                <a:latin typeface="Arial"/>
                <a:cs typeface="Arial"/>
              </a:rPr>
              <a:t>ci</a:t>
            </a:r>
            <a:r>
              <a:rPr sz="3200" spc="-5" dirty="0">
                <a:latin typeface="Arial"/>
                <a:cs typeface="Arial"/>
              </a:rPr>
              <a:t>onan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	l</a:t>
            </a:r>
            <a:r>
              <a:rPr sz="3200" spc="-5" dirty="0">
                <a:latin typeface="Arial"/>
                <a:cs typeface="Arial"/>
              </a:rPr>
              <a:t>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resu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tados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perados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que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5" dirty="0" smtClean="0">
                <a:latin typeface="Arial"/>
                <a:cs typeface="Arial"/>
              </a:rPr>
              <a:t>se</a:t>
            </a:r>
            <a:r>
              <a:rPr lang="es-MX" sz="3200" spc="5" dirty="0" smtClean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pusieron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lang="es-MX" sz="3200" spc="-5" dirty="0" smtClean="0">
                <a:latin typeface="Arial"/>
                <a:cs typeface="Arial"/>
              </a:rPr>
              <a:t>	</a:t>
            </a:r>
            <a:r>
              <a:rPr sz="3200" spc="-10" dirty="0" smtClean="0">
                <a:latin typeface="Arial"/>
                <a:cs typeface="Arial"/>
              </a:rPr>
              <a:t>en </a:t>
            </a:r>
            <a:r>
              <a:rPr sz="3200" dirty="0">
                <a:latin typeface="Arial"/>
                <a:cs typeface="Arial"/>
              </a:rPr>
              <a:t>la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fundamentación.</a:t>
            </a:r>
            <a:endParaRPr sz="32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270"/>
              </a:spcBef>
              <a:buSzPct val="96875"/>
              <a:buChar char="•"/>
              <a:tabLst>
                <a:tab pos="156210" algn="l"/>
              </a:tabLst>
            </a:pPr>
            <a:r>
              <a:rPr lang="es-MX" sz="3200" spc="-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Son </a:t>
            </a:r>
            <a:r>
              <a:rPr sz="3200" spc="-5" dirty="0">
                <a:latin typeface="Arial"/>
                <a:cs typeface="Arial"/>
              </a:rPr>
              <a:t>precisos 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concretos.</a:t>
            </a:r>
          </a:p>
          <a:p>
            <a:pPr marL="12700" marR="985519">
              <a:lnSpc>
                <a:spcPts val="3070"/>
              </a:lnSpc>
              <a:spcBef>
                <a:spcPts val="965"/>
              </a:spcBef>
              <a:buSzPct val="96875"/>
              <a:buChar char="•"/>
              <a:tabLst>
                <a:tab pos="156210" algn="l"/>
              </a:tabLst>
            </a:pPr>
            <a:r>
              <a:rPr lang="es-MX" sz="3200" spc="-5" dirty="0" smtClean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Empiezan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usualmente por un </a:t>
            </a:r>
            <a:r>
              <a:rPr sz="3200" spc="-5" dirty="0" err="1">
                <a:latin typeface="Arial"/>
                <a:cs typeface="Arial"/>
              </a:rPr>
              <a:t>verbo</a:t>
            </a:r>
            <a:r>
              <a:rPr sz="3200" spc="-5" dirty="0" smtClean="0">
                <a:latin typeface="Arial"/>
                <a:cs typeface="Arial"/>
              </a:rPr>
              <a:t>:</a:t>
            </a:r>
            <a:endParaRPr lang="es-MX" sz="3200" spc="-5" dirty="0" smtClean="0">
              <a:latin typeface="Arial"/>
              <a:cs typeface="Arial"/>
            </a:endParaRPr>
          </a:p>
          <a:p>
            <a:pPr marL="12700" marR="985519">
              <a:lnSpc>
                <a:spcPts val="3070"/>
              </a:lnSpc>
              <a:spcBef>
                <a:spcPts val="965"/>
              </a:spcBef>
              <a:buSzPct val="96875"/>
              <a:tabLst>
                <a:tab pos="156210" algn="l"/>
              </a:tabLst>
            </a:pPr>
            <a:r>
              <a:rPr lang="es-MX" sz="3200" spc="-5" dirty="0">
                <a:latin typeface="Arial"/>
                <a:cs typeface="Arial"/>
              </a:rPr>
              <a:t>		</a:t>
            </a:r>
            <a:r>
              <a:rPr lang="es-MX" sz="3200" spc="-5" dirty="0" smtClean="0">
                <a:latin typeface="Arial"/>
                <a:cs typeface="Arial"/>
              </a:rPr>
              <a:t>	</a:t>
            </a:r>
            <a:r>
              <a:rPr lang="es-MX" sz="3200" spc="-25" dirty="0" smtClean="0">
                <a:latin typeface="Arial"/>
                <a:cs typeface="Arial"/>
              </a:rPr>
              <a:t>P</a:t>
            </a:r>
            <a:r>
              <a:rPr sz="3200" spc="-25" dirty="0" err="1" smtClean="0">
                <a:latin typeface="Arial"/>
                <a:cs typeface="Arial"/>
              </a:rPr>
              <a:t>romover</a:t>
            </a:r>
            <a:r>
              <a:rPr lang="es-MX" sz="3200" spc="-25" dirty="0">
                <a:latin typeface="Arial"/>
                <a:cs typeface="Arial"/>
              </a:rPr>
              <a:t> </a:t>
            </a:r>
            <a:r>
              <a:rPr lang="es-MX" sz="3200" spc="-25" dirty="0" smtClean="0">
                <a:latin typeface="Arial"/>
                <a:cs typeface="Arial"/>
              </a:rPr>
              <a:t>/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lang="es-MX" sz="3200" spc="-20" dirty="0">
                <a:latin typeface="Arial"/>
                <a:cs typeface="Arial"/>
              </a:rPr>
              <a:t>F</a:t>
            </a:r>
            <a:r>
              <a:rPr sz="3200" spc="-20" dirty="0" err="1" smtClean="0">
                <a:latin typeface="Arial"/>
                <a:cs typeface="Arial"/>
              </a:rPr>
              <a:t>ortalecer</a:t>
            </a:r>
            <a:r>
              <a:rPr lang="es-MX" sz="3200" spc="-20" dirty="0">
                <a:latin typeface="Arial"/>
                <a:cs typeface="Arial"/>
              </a:rPr>
              <a:t> </a:t>
            </a:r>
            <a:r>
              <a:rPr lang="es-MX" sz="3200" spc="-20" dirty="0" smtClean="0">
                <a:latin typeface="Arial"/>
                <a:cs typeface="Arial"/>
              </a:rPr>
              <a:t>/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lang="es-MX" sz="3200" spc="-30" dirty="0">
                <a:latin typeface="Arial"/>
                <a:cs typeface="Arial"/>
              </a:rPr>
              <a:t>G</a:t>
            </a:r>
            <a:r>
              <a:rPr sz="3200" spc="-30" dirty="0" err="1" smtClean="0">
                <a:latin typeface="Arial"/>
                <a:cs typeface="Arial"/>
              </a:rPr>
              <a:t>enerar</a:t>
            </a:r>
            <a:r>
              <a:rPr lang="es-MX" sz="3200" spc="-30" dirty="0">
                <a:latin typeface="Arial"/>
                <a:cs typeface="Arial"/>
              </a:rPr>
              <a:t> </a:t>
            </a:r>
            <a:r>
              <a:rPr lang="es-MX" sz="3200" spc="-30" dirty="0" smtClean="0">
                <a:latin typeface="Arial"/>
                <a:cs typeface="Arial"/>
              </a:rPr>
              <a:t>/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lang="es-MX" sz="3200" spc="-25" dirty="0">
                <a:latin typeface="Arial"/>
                <a:cs typeface="Arial"/>
              </a:rPr>
              <a:t>A</a:t>
            </a:r>
            <a:r>
              <a:rPr sz="3200" spc="-25" dirty="0" err="1" smtClean="0">
                <a:latin typeface="Arial"/>
                <a:cs typeface="Arial"/>
              </a:rPr>
              <a:t>mpliar</a:t>
            </a:r>
            <a:r>
              <a:rPr lang="es-MX" sz="3200" spc="-25" dirty="0">
                <a:latin typeface="Arial"/>
                <a:cs typeface="Arial"/>
              </a:rPr>
              <a:t> </a:t>
            </a:r>
            <a:r>
              <a:rPr lang="es-MX" sz="3200" spc="-25" dirty="0" smtClean="0">
                <a:latin typeface="Arial"/>
                <a:cs typeface="Arial"/>
              </a:rPr>
              <a:t>/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lang="es-MX" sz="3200" spc="-15" dirty="0" smtClean="0">
                <a:latin typeface="Arial"/>
                <a:cs typeface="Arial"/>
              </a:rPr>
              <a:t>				</a:t>
            </a:r>
            <a:r>
              <a:rPr lang="es-MX" sz="3200" spc="-5" dirty="0" smtClean="0">
                <a:latin typeface="Arial"/>
                <a:cs typeface="Arial"/>
              </a:rPr>
              <a:t>E</a:t>
            </a:r>
            <a:r>
              <a:rPr sz="3200" spc="-5" dirty="0" err="1" smtClean="0">
                <a:latin typeface="Arial"/>
                <a:cs typeface="Arial"/>
              </a:rPr>
              <a:t>stimula</a:t>
            </a:r>
            <a:r>
              <a:rPr lang="es-MX" sz="3200" spc="-5" dirty="0" smtClean="0">
                <a:latin typeface="Arial"/>
                <a:cs typeface="Arial"/>
              </a:rPr>
              <a:t>r / otros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873496"/>
            <a:ext cx="12189460" cy="24765"/>
          </a:xfrm>
          <a:custGeom>
            <a:avLst/>
            <a:gdLst/>
            <a:ahLst/>
            <a:cxnLst/>
            <a:rect l="l" t="t" r="r" b="b"/>
            <a:pathLst>
              <a:path w="12189460" h="24764">
                <a:moveTo>
                  <a:pt x="0" y="24383"/>
                </a:moveTo>
                <a:lnTo>
                  <a:pt x="12188951" y="24383"/>
                </a:lnTo>
                <a:lnTo>
                  <a:pt x="12188951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12188952" y="0"/>
                </a:moveTo>
                <a:lnTo>
                  <a:pt x="0" y="0"/>
                </a:lnTo>
                <a:lnTo>
                  <a:pt x="0" y="5885688"/>
                </a:lnTo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93570" y="1008633"/>
            <a:ext cx="9791065" cy="4291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5470" marR="2158365" indent="-58547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585470" algn="l"/>
                <a:tab pos="586105" algn="l"/>
              </a:tabLst>
            </a:pP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Primera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convocatoria: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abril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mayo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2019.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Segunda convocatoria: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junio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julio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2019.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Courier New"/>
              <a:buChar char="o"/>
            </a:pPr>
            <a:endParaRPr sz="2900" dirty="0">
              <a:latin typeface="Times New Roman"/>
              <a:cs typeface="Times New Roman"/>
            </a:endParaRPr>
          </a:p>
          <a:p>
            <a:pPr marL="585470" indent="-573405">
              <a:lnSpc>
                <a:spcPct val="100000"/>
              </a:lnSpc>
              <a:buFont typeface="Courier New"/>
              <a:buChar char="o"/>
              <a:tabLst>
                <a:tab pos="585470" algn="l"/>
                <a:tab pos="58610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bases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los 9 </a:t>
            </a:r>
            <a:r>
              <a:rPr sz="2800" b="1" spc="-5" dirty="0" err="1">
                <a:solidFill>
                  <a:srgbClr val="FFFFFF"/>
                </a:solidFill>
                <a:latin typeface="Arial"/>
                <a:cs typeface="Arial"/>
              </a:rPr>
              <a:t>concursos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sz="2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disponibles</a:t>
            </a:r>
            <a:r>
              <a:rPr sz="2800" b="1" spc="6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en:</a:t>
            </a:r>
            <a:endParaRPr sz="2800" dirty="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  <a:spcBef>
                <a:spcPts val="20"/>
              </a:spcBef>
            </a:pPr>
            <a:r>
              <a:rPr sz="2400" b="1" u="heavy" spc="-5" dirty="0">
                <a:solidFill>
                  <a:schemeClr val="bg1"/>
                </a:solidFill>
                <a:uFill>
                  <a:solidFill>
                    <a:srgbClr val="C1E0FD"/>
                  </a:solidFill>
                </a:uFill>
                <a:latin typeface="Arial"/>
                <a:cs typeface="Arial"/>
                <a:hlinkClick r:id="rId2"/>
              </a:rPr>
              <a:t>http://estimuloseconomicos.cultura.gob.pe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585470" marR="275590" indent="-573405">
              <a:lnSpc>
                <a:spcPct val="100000"/>
              </a:lnSpc>
              <a:buFont typeface="Courier New"/>
              <a:buChar char="o"/>
              <a:tabLst>
                <a:tab pos="585470" algn="l"/>
                <a:tab pos="58610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Proceso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postulación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subsanación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se realizará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través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Plataforma Virtual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Trámites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del 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Ministerio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Cultura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b="1" u="heavy" spc="-5" dirty="0">
                <a:solidFill>
                  <a:srgbClr val="C1E0FD"/>
                </a:solidFill>
                <a:uFill>
                  <a:solidFill>
                    <a:srgbClr val="C1E0FD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1E0FD"/>
                </a:solidFill>
                <a:uFill>
                  <a:solidFill>
                    <a:srgbClr val="C1E0FD"/>
                  </a:solidFill>
                </a:uFill>
                <a:latin typeface="Arial"/>
                <a:cs typeface="Arial"/>
                <a:hlinkClick r:id="rId3"/>
              </a:rPr>
              <a:t>http://plataformamincu.cultura.gob.pe/administrados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8721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39624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1476" y="152145"/>
            <a:ext cx="45999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5" dirty="0">
                <a:solidFill>
                  <a:srgbClr val="C1E0FD"/>
                </a:solidFill>
                <a:latin typeface="Arial"/>
                <a:cs typeface="Arial"/>
              </a:rPr>
              <a:t>En </a:t>
            </a:r>
            <a:r>
              <a:rPr sz="3200" b="1" spc="-5" dirty="0">
                <a:latin typeface="Arial"/>
                <a:cs typeface="Arial"/>
              </a:rPr>
              <a:t>2019 </a:t>
            </a:r>
            <a:r>
              <a:rPr sz="2800" b="1" dirty="0">
                <a:solidFill>
                  <a:srgbClr val="C1E0FD"/>
                </a:solidFill>
                <a:latin typeface="Arial"/>
                <a:cs typeface="Arial"/>
              </a:rPr>
              <a:t>se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ha</a:t>
            </a:r>
            <a:r>
              <a:rPr sz="2800" b="1" spc="-60" dirty="0">
                <a:solidFill>
                  <a:srgbClr val="C1E0F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1E0FD"/>
                </a:solidFill>
                <a:latin typeface="Arial"/>
                <a:cs typeface="Arial"/>
              </a:rPr>
              <a:t>planificado: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5547" y="688340"/>
            <a:ext cx="10355453" cy="4575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Plan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/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lang="es-MX" sz="3600" b="1" spc="-5" dirty="0">
                <a:solidFill>
                  <a:srgbClr val="5C127D"/>
                </a:solidFill>
                <a:latin typeface="Arial"/>
                <a:cs typeface="Arial"/>
              </a:rPr>
              <a:t>M</a:t>
            </a:r>
            <a:r>
              <a:rPr sz="3600" b="1" spc="-5" dirty="0" err="1" smtClean="0">
                <a:solidFill>
                  <a:srgbClr val="5C127D"/>
                </a:solidFill>
                <a:latin typeface="Arial"/>
                <a:cs typeface="Arial"/>
              </a:rPr>
              <a:t>etodología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/</a:t>
            </a:r>
            <a:r>
              <a:rPr lang="es-MX" sz="3600" b="1" spc="-5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lang="es-MX" sz="3600" b="1" spc="-5" dirty="0">
                <a:solidFill>
                  <a:srgbClr val="5C127D"/>
                </a:solidFill>
                <a:latin typeface="Arial"/>
                <a:cs typeface="Arial"/>
              </a:rPr>
              <a:t>E</a:t>
            </a:r>
            <a:r>
              <a:rPr sz="3600" b="1" spc="-5" dirty="0" err="1" smtClean="0">
                <a:solidFill>
                  <a:srgbClr val="5C127D"/>
                </a:solidFill>
                <a:latin typeface="Arial"/>
                <a:cs typeface="Arial"/>
              </a:rPr>
              <a:t>strategia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>
              <a:latin typeface="Times New Roman"/>
              <a:cs typeface="Times New Roman"/>
            </a:endParaRPr>
          </a:p>
          <a:p>
            <a:pPr marL="375285" marR="706120" indent="-363220">
              <a:lnSpc>
                <a:spcPct val="100000"/>
              </a:lnSpc>
              <a:spcBef>
                <a:spcPts val="5"/>
              </a:spcBef>
              <a:buChar char="•"/>
              <a:tabLst>
                <a:tab pos="375285" algn="l"/>
                <a:tab pos="375920" algn="l"/>
              </a:tabLst>
            </a:pPr>
            <a:r>
              <a:rPr sz="3600" spc="-5" dirty="0">
                <a:latin typeface="Arial"/>
                <a:cs typeface="Arial"/>
              </a:rPr>
              <a:t>Perfil </a:t>
            </a:r>
            <a:r>
              <a:rPr sz="3600" spc="-10" dirty="0">
                <a:latin typeface="Arial"/>
                <a:cs typeface="Arial"/>
              </a:rPr>
              <a:t>del </a:t>
            </a:r>
            <a:r>
              <a:rPr sz="3600" spc="-5" dirty="0">
                <a:latin typeface="Arial"/>
                <a:cs typeface="Arial"/>
              </a:rPr>
              <a:t>festival, </a:t>
            </a:r>
            <a:r>
              <a:rPr sz="3600" spc="-15" dirty="0" err="1">
                <a:latin typeface="Arial"/>
                <a:cs typeface="Arial"/>
              </a:rPr>
              <a:t>exhibición</a:t>
            </a:r>
            <a:r>
              <a:rPr sz="3600" spc="-15" dirty="0" smtClean="0">
                <a:latin typeface="Arial"/>
                <a:cs typeface="Arial"/>
              </a:rPr>
              <a:t>, </a:t>
            </a:r>
            <a:r>
              <a:rPr sz="3600" spc="-10" dirty="0">
                <a:latin typeface="Arial"/>
                <a:cs typeface="Arial"/>
              </a:rPr>
              <a:t>circulación, </a:t>
            </a:r>
            <a:r>
              <a:rPr sz="3600" spc="-15" dirty="0">
                <a:latin typeface="Arial"/>
                <a:cs typeface="Arial"/>
              </a:rPr>
              <a:t>proyecto </a:t>
            </a:r>
            <a:r>
              <a:rPr sz="3600" spc="-10" dirty="0">
                <a:latin typeface="Arial"/>
                <a:cs typeface="Arial"/>
              </a:rPr>
              <a:t>de desarrollo,  </a:t>
            </a:r>
            <a:r>
              <a:rPr sz="3600" spc="-10" dirty="0" err="1" smtClean="0">
                <a:latin typeface="Arial"/>
                <a:cs typeface="Arial"/>
              </a:rPr>
              <a:t>prevención</a:t>
            </a:r>
            <a:r>
              <a:rPr sz="3600" spc="-10" dirty="0">
                <a:latin typeface="Arial"/>
                <a:cs typeface="Arial"/>
              </a:rPr>
              <a:t>, </a:t>
            </a:r>
            <a:r>
              <a:rPr sz="3600" spc="-5" dirty="0" err="1" smtClean="0">
                <a:latin typeface="Arial"/>
                <a:cs typeface="Arial"/>
              </a:rPr>
              <a:t>fortalecimient</a:t>
            </a:r>
            <a:r>
              <a:rPr lang="es-MX" sz="3600" spc="-5" dirty="0" smtClean="0">
                <a:latin typeface="Arial"/>
                <a:cs typeface="Arial"/>
              </a:rPr>
              <a:t>o</a:t>
            </a:r>
            <a:r>
              <a:rPr sz="3600" spc="-5" dirty="0" smtClean="0">
                <a:latin typeface="Arial"/>
                <a:cs typeface="Arial"/>
              </a:rPr>
              <a:t>,</a:t>
            </a:r>
            <a:r>
              <a:rPr sz="3600" spc="70" dirty="0" smtClean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etc.</a:t>
            </a:r>
            <a:endParaRPr sz="3600" dirty="0"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5"/>
              </a:spcBef>
              <a:buChar char="•"/>
              <a:tabLst>
                <a:tab pos="426720" algn="l"/>
                <a:tab pos="427355" algn="l"/>
              </a:tabLst>
            </a:pPr>
            <a:r>
              <a:rPr sz="3600" spc="-10" dirty="0">
                <a:latin typeface="Arial"/>
                <a:cs typeface="Arial"/>
              </a:rPr>
              <a:t>Metodología.</a:t>
            </a:r>
            <a:endParaRPr sz="3600" dirty="0">
              <a:latin typeface="Arial"/>
              <a:cs typeface="Arial"/>
            </a:endParaRPr>
          </a:p>
          <a:p>
            <a:pPr marL="375285" marR="5080" indent="-363220">
              <a:lnSpc>
                <a:spcPct val="100000"/>
              </a:lnSpc>
              <a:spcBef>
                <a:spcPts val="5"/>
              </a:spcBef>
              <a:buChar char="•"/>
              <a:tabLst>
                <a:tab pos="375285" algn="l"/>
                <a:tab pos="375920" algn="l"/>
                <a:tab pos="1490980" algn="l"/>
                <a:tab pos="2204720" algn="l"/>
                <a:tab pos="4112895" algn="l"/>
                <a:tab pos="6683375" algn="l"/>
              </a:tabLst>
            </a:pPr>
            <a:r>
              <a:rPr sz="3600" spc="-5" dirty="0">
                <a:latin typeface="Arial"/>
                <a:cs typeface="Arial"/>
              </a:rPr>
              <a:t>Pl</a:t>
            </a:r>
            <a:r>
              <a:rPr sz="3600" spc="-25" dirty="0">
                <a:latin typeface="Arial"/>
                <a:cs typeface="Arial"/>
              </a:rPr>
              <a:t>a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spc="-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5" dirty="0">
                <a:latin typeface="Arial"/>
                <a:cs typeface="Arial"/>
              </a:rPr>
              <a:t>d</a:t>
            </a:r>
            <a:r>
              <a:rPr sz="3600" spc="-2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fu</a:t>
            </a:r>
            <a:r>
              <a:rPr sz="3600" spc="15" dirty="0">
                <a:latin typeface="Arial"/>
                <a:cs typeface="Arial"/>
              </a:rPr>
              <a:t>s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ó</a:t>
            </a:r>
            <a:r>
              <a:rPr sz="3600" spc="-2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,	</a:t>
            </a:r>
            <a:r>
              <a:rPr sz="3600" spc="-5" dirty="0">
                <a:latin typeface="Arial"/>
                <a:cs typeface="Arial"/>
              </a:rPr>
              <a:t>estrategia</a:t>
            </a:r>
            <a:r>
              <a:rPr sz="3600" spc="15" dirty="0">
                <a:latin typeface="Arial"/>
                <a:cs typeface="Arial"/>
              </a:rPr>
              <a:t>s</a:t>
            </a:r>
            <a:r>
              <a:rPr sz="3600" dirty="0">
                <a:latin typeface="Arial"/>
                <a:cs typeface="Arial"/>
              </a:rPr>
              <a:t>,	</a:t>
            </a:r>
            <a:r>
              <a:rPr sz="3600" spc="-5" dirty="0">
                <a:latin typeface="Arial"/>
                <a:cs typeface="Arial"/>
              </a:rPr>
              <a:t>p</a:t>
            </a:r>
            <a:r>
              <a:rPr sz="3600" spc="-25" dirty="0">
                <a:latin typeface="Arial"/>
                <a:cs typeface="Arial"/>
              </a:rPr>
              <a:t>o</a:t>
            </a:r>
            <a:r>
              <a:rPr sz="3600" spc="-5" dirty="0">
                <a:latin typeface="Arial"/>
                <a:cs typeface="Arial"/>
              </a:rPr>
              <a:t>lítica  </a:t>
            </a:r>
            <a:r>
              <a:rPr sz="3600" spc="-10" dirty="0">
                <a:latin typeface="Arial"/>
                <a:cs typeface="Arial"/>
              </a:rPr>
              <a:t>de precios, promociones,</a:t>
            </a:r>
            <a:r>
              <a:rPr sz="3600" spc="1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etc.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944" y="411937"/>
            <a:ext cx="74330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Actividades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/ </a:t>
            </a:r>
            <a:r>
              <a:rPr lang="es-MX" sz="3600" b="1" dirty="0" smtClean="0">
                <a:solidFill>
                  <a:srgbClr val="5C127D"/>
                </a:solidFill>
                <a:latin typeface="Arial"/>
                <a:cs typeface="Arial"/>
              </a:rPr>
              <a:t>B</a:t>
            </a:r>
            <a:r>
              <a:rPr sz="3600" b="1" dirty="0" err="1" smtClean="0">
                <a:solidFill>
                  <a:srgbClr val="5C127D"/>
                </a:solidFill>
                <a:latin typeface="Arial"/>
                <a:cs typeface="Arial"/>
              </a:rPr>
              <a:t>ienes</a:t>
            </a:r>
            <a:r>
              <a:rPr sz="3600" b="1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o</a:t>
            </a:r>
            <a:r>
              <a:rPr sz="3600" b="1" spc="60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lang="es-MX" sz="3600" b="1" spc="-15" dirty="0">
                <a:solidFill>
                  <a:srgbClr val="5C127D"/>
                </a:solidFill>
                <a:latin typeface="Arial"/>
                <a:cs typeface="Arial"/>
              </a:rPr>
              <a:t>S</a:t>
            </a:r>
            <a:r>
              <a:rPr sz="3600" b="1" spc="-15" dirty="0" err="1" smtClean="0">
                <a:solidFill>
                  <a:srgbClr val="5C127D"/>
                </a:solidFill>
                <a:latin typeface="Arial"/>
                <a:cs typeface="Arial"/>
              </a:rPr>
              <a:t>ervicios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063" y="1202039"/>
            <a:ext cx="8384337" cy="458074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07970">
              <a:lnSpc>
                <a:spcPct val="100000"/>
              </a:lnSpc>
              <a:spcBef>
                <a:spcPts val="700"/>
              </a:spcBef>
            </a:pPr>
            <a:r>
              <a:rPr sz="3200" u="sng" spc="-10" dirty="0">
                <a:latin typeface="Arial"/>
                <a:cs typeface="Arial"/>
              </a:rPr>
              <a:t>¿Qué </a:t>
            </a:r>
            <a:r>
              <a:rPr sz="3200" u="sng" spc="-5" dirty="0">
                <a:latin typeface="Arial"/>
                <a:cs typeface="Arial"/>
              </a:rPr>
              <a:t>es lo que </a:t>
            </a:r>
            <a:r>
              <a:rPr sz="3200" u="sng" spc="-5" dirty="0" err="1">
                <a:latin typeface="Arial"/>
                <a:cs typeface="Arial"/>
              </a:rPr>
              <a:t>voy</a:t>
            </a:r>
            <a:r>
              <a:rPr sz="3200" u="sng" spc="-75" dirty="0">
                <a:latin typeface="Arial"/>
                <a:cs typeface="Arial"/>
              </a:rPr>
              <a:t> </a:t>
            </a:r>
            <a:r>
              <a:rPr lang="es-MX" sz="3200" u="sng" spc="-75" dirty="0" smtClean="0">
                <a:latin typeface="Arial"/>
                <a:cs typeface="Arial"/>
              </a:rPr>
              <a:t>a </a:t>
            </a:r>
            <a:r>
              <a:rPr sz="3200" u="sng" spc="-5" dirty="0" err="1" smtClean="0">
                <a:latin typeface="Arial"/>
                <a:cs typeface="Arial"/>
              </a:rPr>
              <a:t>hacer</a:t>
            </a:r>
            <a:r>
              <a:rPr sz="3200" u="sng" spc="-5" dirty="0" smtClean="0">
                <a:latin typeface="Arial"/>
                <a:cs typeface="Arial"/>
              </a:rPr>
              <a:t>?</a:t>
            </a:r>
            <a:endParaRPr lang="es-MX" sz="3200" u="sng" spc="-5" dirty="0" smtClean="0">
              <a:latin typeface="Arial"/>
              <a:cs typeface="Arial"/>
            </a:endParaRPr>
          </a:p>
          <a:p>
            <a:pPr marL="2807970">
              <a:lnSpc>
                <a:spcPct val="100000"/>
              </a:lnSpc>
              <a:spcBef>
                <a:spcPts val="700"/>
              </a:spcBef>
            </a:pP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0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Nombre de la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actividad/bien/servicio</a:t>
            </a: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Descripción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Destinatario, público 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participantes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0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Lugar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Duración</a:t>
            </a:r>
            <a:endParaRPr sz="32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Recursos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necesarios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3791" y="425322"/>
            <a:ext cx="563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Presupuesto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del</a:t>
            </a:r>
            <a:r>
              <a:rPr sz="3600" b="1" spc="-35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proyecto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310" y="1380489"/>
            <a:ext cx="5544185" cy="38042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27355" algn="l"/>
              </a:tabLst>
            </a:pPr>
            <a:r>
              <a:rPr sz="2800" dirty="0">
                <a:latin typeface="Arial"/>
                <a:cs typeface="Arial"/>
              </a:rPr>
              <a:t>Proyección de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gastos</a:t>
            </a:r>
            <a:endParaRPr sz="2800" dirty="0"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buAutoNum type="arabicParenR"/>
              <a:tabLst>
                <a:tab pos="427355" algn="l"/>
              </a:tabLst>
            </a:pPr>
            <a:r>
              <a:rPr sz="2800" dirty="0">
                <a:latin typeface="Arial"/>
                <a:cs typeface="Arial"/>
              </a:rPr>
              <a:t>Proyección </a:t>
            </a:r>
            <a:r>
              <a:rPr sz="2800" spc="5" dirty="0">
                <a:latin typeface="Arial"/>
                <a:cs typeface="Arial"/>
              </a:rPr>
              <a:t>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financiamiento</a:t>
            </a:r>
          </a:p>
          <a:p>
            <a:pPr marL="504825" lvl="1" indent="-345440">
              <a:lnSpc>
                <a:spcPct val="100000"/>
              </a:lnSpc>
              <a:spcBef>
                <a:spcPts val="2700"/>
              </a:spcBef>
              <a:buChar char="•"/>
              <a:tabLst>
                <a:tab pos="504825" algn="l"/>
                <a:tab pos="505459" algn="l"/>
              </a:tabLst>
            </a:pPr>
            <a:r>
              <a:rPr sz="2800" spc="-10" dirty="0" err="1">
                <a:latin typeface="Arial"/>
                <a:cs typeface="Arial"/>
              </a:rPr>
              <a:t>Averiguar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5" dirty="0" err="1" smtClean="0">
                <a:latin typeface="Arial"/>
                <a:cs typeface="Arial"/>
              </a:rPr>
              <a:t>costos</a:t>
            </a:r>
            <a:endParaRPr sz="2800" dirty="0">
              <a:latin typeface="Arial"/>
              <a:cs typeface="Arial"/>
            </a:endParaRPr>
          </a:p>
          <a:p>
            <a:pPr marL="504825" lvl="1" indent="-345440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800" spc="5" dirty="0" err="1">
                <a:latin typeface="Arial"/>
                <a:cs typeface="Arial"/>
              </a:rPr>
              <a:t>Ser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5" dirty="0" err="1" smtClean="0">
                <a:latin typeface="Arial"/>
                <a:cs typeface="Arial"/>
              </a:rPr>
              <a:t>detallista</a:t>
            </a:r>
            <a:endParaRPr sz="2800" dirty="0">
              <a:latin typeface="Arial"/>
              <a:cs typeface="Arial"/>
            </a:endParaRPr>
          </a:p>
          <a:p>
            <a:pPr marL="504825" lvl="1" indent="-345440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800" spc="-5" dirty="0">
                <a:latin typeface="Arial"/>
                <a:cs typeface="Arial"/>
              </a:rPr>
              <a:t>No </a:t>
            </a:r>
            <a:r>
              <a:rPr sz="2800" spc="5" dirty="0">
                <a:latin typeface="Arial"/>
                <a:cs typeface="Arial"/>
              </a:rPr>
              <a:t>escribirlo 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final</a:t>
            </a:r>
            <a:endParaRPr sz="2800" dirty="0">
              <a:latin typeface="Arial"/>
              <a:cs typeface="Arial"/>
            </a:endParaRPr>
          </a:p>
          <a:p>
            <a:pPr marL="504825" lvl="1" indent="-345440">
              <a:lnSpc>
                <a:spcPct val="100000"/>
              </a:lnSpc>
              <a:spcBef>
                <a:spcPts val="5"/>
              </a:spcBef>
              <a:buChar char="•"/>
              <a:tabLst>
                <a:tab pos="504825" algn="l"/>
                <a:tab pos="505459" algn="l"/>
              </a:tabLst>
            </a:pPr>
            <a:r>
              <a:rPr sz="2800" dirty="0">
                <a:latin typeface="Arial"/>
                <a:cs typeface="Arial"/>
              </a:rPr>
              <a:t>El presupuesto “es” el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proyecto.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237490">
              <a:lnSpc>
                <a:spcPct val="100000"/>
              </a:lnSpc>
              <a:spcBef>
                <a:spcPts val="5"/>
              </a:spcBef>
            </a:pPr>
            <a:r>
              <a:rPr u="sng" dirty="0">
                <a:latin typeface="Arial"/>
                <a:cs typeface="Arial"/>
              </a:rPr>
              <a:t>(abrir</a:t>
            </a:r>
            <a:r>
              <a:rPr u="sng" spc="-5" dirty="0">
                <a:latin typeface="Arial"/>
                <a:cs typeface="Arial"/>
              </a:rPr>
              <a:t> Excel)</a:t>
            </a:r>
            <a:endParaRPr u="sng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686" y="324358"/>
            <a:ext cx="5582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Cronograma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del</a:t>
            </a:r>
            <a:r>
              <a:rPr sz="3600" b="1" spc="-35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5C127D"/>
                </a:solidFill>
                <a:latin typeface="Arial"/>
                <a:cs typeface="Arial"/>
              </a:rPr>
              <a:t>proyecto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3951" y="1570736"/>
          <a:ext cx="11123918" cy="3021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6220"/>
                <a:gridCol w="1741170"/>
                <a:gridCol w="435610"/>
                <a:gridCol w="413385"/>
                <a:gridCol w="413385"/>
                <a:gridCol w="413385"/>
                <a:gridCol w="413385"/>
                <a:gridCol w="413385"/>
                <a:gridCol w="413385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  <a:gridCol w="413384"/>
              </a:tblGrid>
              <a:tr h="1095375">
                <a:tc>
                  <a:txBody>
                    <a:bodyPr/>
                    <a:lstStyle/>
                    <a:p>
                      <a:pPr marL="9525" marR="22161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ETAPA/ 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1800" b="1" spc="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IVI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AD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ES  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TAREAS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RESPONSABLES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 Narrow"/>
                          <a:cs typeface="Arial Narrow"/>
                        </a:rPr>
                        <a:t>MES1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 Narrow"/>
                          <a:cs typeface="Arial Narrow"/>
                        </a:rPr>
                        <a:t>MES</a:t>
                      </a:r>
                      <a:r>
                        <a:rPr sz="20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5" dirty="0">
                          <a:latin typeface="Arial Narrow"/>
                          <a:cs typeface="Arial Narrow"/>
                        </a:rPr>
                        <a:t>2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 Narrow"/>
                          <a:cs typeface="Arial Narrow"/>
                        </a:rPr>
                        <a:t>MES</a:t>
                      </a:r>
                      <a:r>
                        <a:rPr sz="20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5" dirty="0">
                          <a:latin typeface="Arial Narrow"/>
                          <a:cs typeface="Arial Narrow"/>
                        </a:rPr>
                        <a:t>3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 Narrow"/>
                          <a:cs typeface="Arial Narrow"/>
                        </a:rPr>
                        <a:t>MES</a:t>
                      </a:r>
                      <a:r>
                        <a:rPr sz="20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5" dirty="0">
                          <a:latin typeface="Arial Narrow"/>
                          <a:cs typeface="Arial Narrow"/>
                        </a:rPr>
                        <a:t>4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14984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 Narrow"/>
                          <a:cs typeface="Arial Narrow"/>
                        </a:rPr>
                        <a:t>MES</a:t>
                      </a:r>
                      <a:r>
                        <a:rPr sz="20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5" dirty="0">
                          <a:latin typeface="Arial Narrow"/>
                          <a:cs typeface="Arial Narrow"/>
                        </a:rPr>
                        <a:t>5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105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Etapa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de…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105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Actividad…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05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Tarea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05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Etapa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5" dirty="0">
                          <a:latin typeface="Arial Narrow"/>
                          <a:cs typeface="Arial Narrow"/>
                        </a:rPr>
                        <a:t>de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18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Tarea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 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05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Tarea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 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1295400" y="5029200"/>
            <a:ext cx="166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490">
              <a:lnSpc>
                <a:spcPct val="100000"/>
              </a:lnSpc>
              <a:spcBef>
                <a:spcPts val="5"/>
              </a:spcBef>
            </a:pPr>
            <a:r>
              <a:rPr lang="es-MX" u="sng" dirty="0">
                <a:latin typeface="Arial"/>
                <a:cs typeface="Arial"/>
              </a:rPr>
              <a:t>(abrir</a:t>
            </a:r>
            <a:r>
              <a:rPr lang="es-MX" u="sng" spc="-5" dirty="0">
                <a:latin typeface="Arial"/>
                <a:cs typeface="Arial"/>
              </a:rPr>
              <a:t> Excel)</a:t>
            </a:r>
            <a:endParaRPr lang="es-MX" u="sng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788" y="343661"/>
            <a:ext cx="45053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5" dirty="0">
                <a:solidFill>
                  <a:srgbClr val="5C127D"/>
                </a:solidFill>
                <a:latin typeface="Arial"/>
                <a:cs typeface="Arial"/>
              </a:rPr>
              <a:t>Resultados</a:t>
            </a:r>
            <a:r>
              <a:rPr sz="3300" b="1" spc="-145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300" b="1" spc="5" dirty="0">
                <a:solidFill>
                  <a:srgbClr val="5C127D"/>
                </a:solidFill>
                <a:latin typeface="Arial"/>
                <a:cs typeface="Arial"/>
              </a:rPr>
              <a:t>esperados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4788" y="1343659"/>
            <a:ext cx="9384665" cy="42456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Número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espectadores </a:t>
            </a:r>
            <a:r>
              <a:rPr sz="2400" spc="-5" dirty="0">
                <a:latin typeface="Arial"/>
                <a:cs typeface="Arial"/>
              </a:rPr>
              <a:t>(incluyendo qué </a:t>
            </a:r>
            <a:r>
              <a:rPr sz="2400" dirty="0">
                <a:latin typeface="Arial"/>
                <a:cs typeface="Arial"/>
              </a:rPr>
              <a:t>perfil de </a:t>
            </a:r>
            <a:r>
              <a:rPr sz="2400" dirty="0" err="1" smtClean="0">
                <a:latin typeface="Arial"/>
                <a:cs typeface="Arial"/>
              </a:rPr>
              <a:t>espectadores</a:t>
            </a:r>
            <a:r>
              <a:rPr lang="es-MX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de </a:t>
            </a:r>
            <a:r>
              <a:rPr sz="2400" dirty="0">
                <a:latin typeface="Arial"/>
                <a:cs typeface="Arial"/>
              </a:rPr>
              <a:t>ser el caso),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visitantes…</a:t>
            </a:r>
            <a:endParaRPr sz="2400" dirty="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690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spc="-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Número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aliados, </a:t>
            </a:r>
            <a:r>
              <a:rPr sz="2400" dirty="0">
                <a:latin typeface="Arial"/>
                <a:cs typeface="Arial"/>
              </a:rPr>
              <a:t>espacios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activados,…</a:t>
            </a:r>
            <a:endParaRPr sz="2400" dirty="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69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Número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5" dirty="0">
                <a:latin typeface="Arial"/>
                <a:cs typeface="Arial"/>
              </a:rPr>
              <a:t>funciones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realizadas.</a:t>
            </a:r>
            <a:endParaRPr sz="2400" dirty="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720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Número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artistas, </a:t>
            </a:r>
            <a:r>
              <a:rPr sz="2400" spc="-5" dirty="0">
                <a:latin typeface="Arial"/>
                <a:cs typeface="Arial"/>
              </a:rPr>
              <a:t>grupos </a:t>
            </a:r>
            <a:r>
              <a:rPr sz="2400" dirty="0">
                <a:latin typeface="Arial"/>
                <a:cs typeface="Arial"/>
              </a:rPr>
              <a:t>nacionales 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extranjeros</a:t>
            </a:r>
            <a:endParaRPr sz="2400" dirty="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72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spc="-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Número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jóvenes, mujeres,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población…</a:t>
            </a:r>
            <a:endParaRPr sz="2400" dirty="0">
              <a:latin typeface="Arial"/>
              <a:cs typeface="Arial"/>
            </a:endParaRPr>
          </a:p>
          <a:p>
            <a:pPr marL="12700" marR="885190">
              <a:lnSpc>
                <a:spcPts val="2590"/>
              </a:lnSpc>
              <a:spcBef>
                <a:spcPts val="102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Números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asistentes </a:t>
            </a:r>
            <a:r>
              <a:rPr sz="2400" spc="-5" dirty="0">
                <a:latin typeface="Arial"/>
                <a:cs typeface="Arial"/>
              </a:rPr>
              <a:t>a actividades </a:t>
            </a:r>
            <a:r>
              <a:rPr sz="2400" spc="-5" dirty="0" err="1">
                <a:latin typeface="Arial"/>
                <a:cs typeface="Arial"/>
              </a:rPr>
              <a:t>pedagógicas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s-MX" sz="2400" spc="-5" dirty="0" smtClean="0">
                <a:latin typeface="Arial"/>
                <a:cs typeface="Arial"/>
              </a:rPr>
              <a:t>	</a:t>
            </a:r>
            <a:r>
              <a:rPr sz="2400" dirty="0" smtClean="0">
                <a:latin typeface="Arial"/>
                <a:cs typeface="Arial"/>
              </a:rPr>
              <a:t>(</a:t>
            </a:r>
            <a:r>
              <a:rPr sz="2400" dirty="0" err="1" smtClean="0">
                <a:latin typeface="Arial"/>
                <a:cs typeface="Arial"/>
              </a:rPr>
              <a:t>escolares</a:t>
            </a:r>
            <a:r>
              <a:rPr sz="2400" dirty="0" smtClean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docentes, artistas, </a:t>
            </a:r>
            <a:r>
              <a:rPr sz="2400" spc="-5" dirty="0">
                <a:latin typeface="Arial"/>
                <a:cs typeface="Arial"/>
              </a:rPr>
              <a:t>líderes, </a:t>
            </a:r>
            <a:r>
              <a:rPr sz="2400" dirty="0" err="1" smtClean="0">
                <a:latin typeface="Arial"/>
                <a:cs typeface="Arial"/>
              </a:rPr>
              <a:t>funcionarios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otros).</a:t>
            </a:r>
          </a:p>
          <a:p>
            <a:pPr marL="120014" indent="-107950">
              <a:lnSpc>
                <a:spcPct val="100000"/>
              </a:lnSpc>
              <a:spcBef>
                <a:spcPts val="68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spc="-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Niveles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satisfacción, percepción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otros.</a:t>
            </a:r>
          </a:p>
          <a:p>
            <a:pPr marL="120014" indent="-107950">
              <a:lnSpc>
                <a:spcPct val="100000"/>
              </a:lnSpc>
              <a:spcBef>
                <a:spcPts val="725"/>
              </a:spcBef>
              <a:buSzPct val="95833"/>
              <a:buChar char="•"/>
              <a:tabLst>
                <a:tab pos="120650" algn="l"/>
              </a:tabLst>
            </a:pPr>
            <a:r>
              <a:rPr lang="es-MX" sz="2400" spc="-10" dirty="0" smtClean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Nivel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capacidades </a:t>
            </a:r>
            <a:r>
              <a:rPr sz="2400" spc="-5" dirty="0">
                <a:latin typeface="Arial"/>
                <a:cs typeface="Arial"/>
              </a:rPr>
              <a:t>adquiridas </a:t>
            </a:r>
            <a:r>
              <a:rPr sz="2400" dirty="0">
                <a:latin typeface="Arial"/>
                <a:cs typeface="Arial"/>
              </a:rPr>
              <a:t>(apreciación, </a:t>
            </a:r>
            <a:r>
              <a:rPr sz="2400" spc="-5" dirty="0" err="1" smtClean="0">
                <a:latin typeface="Arial"/>
                <a:cs typeface="Arial"/>
              </a:rPr>
              <a:t>valoración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otros).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4088" y="1774710"/>
            <a:ext cx="2767965" cy="1868805"/>
          </a:xfrm>
          <a:custGeom>
            <a:avLst/>
            <a:gdLst/>
            <a:ahLst/>
            <a:cxnLst/>
            <a:rect l="l" t="t" r="r" b="b"/>
            <a:pathLst>
              <a:path w="2767965" h="1868805">
                <a:moveTo>
                  <a:pt x="0" y="1868424"/>
                </a:moveTo>
                <a:lnTo>
                  <a:pt x="1383791" y="0"/>
                </a:lnTo>
                <a:lnTo>
                  <a:pt x="2767584" y="1868424"/>
                </a:lnTo>
                <a:lnTo>
                  <a:pt x="0" y="1868424"/>
                </a:lnTo>
                <a:close/>
              </a:path>
            </a:pathLst>
          </a:custGeom>
          <a:ln w="48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5542" y="785661"/>
            <a:ext cx="5385055" cy="7040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0" b="1" spc="-10" dirty="0" err="1" smtClean="0">
                <a:solidFill>
                  <a:srgbClr val="5C127D"/>
                </a:solidFill>
                <a:latin typeface="Arial"/>
                <a:cs typeface="Arial"/>
              </a:rPr>
              <a:t>Finalidad</a:t>
            </a:r>
            <a:r>
              <a:rPr lang="es-MX" sz="4500" b="1" spc="-10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4500" b="1" spc="-10" dirty="0" smtClean="0">
                <a:solidFill>
                  <a:srgbClr val="5C127D"/>
                </a:solidFill>
                <a:latin typeface="Arial"/>
                <a:cs typeface="Arial"/>
              </a:rPr>
              <a:t>/</a:t>
            </a:r>
            <a:r>
              <a:rPr lang="es-MX" sz="4500" b="1" spc="-10" dirty="0" smtClean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lang="es-MX" sz="4500" b="1" spc="-10" dirty="0">
                <a:solidFill>
                  <a:srgbClr val="5C127D"/>
                </a:solidFill>
                <a:latin typeface="Arial"/>
                <a:cs typeface="Arial"/>
              </a:rPr>
              <a:t>O</a:t>
            </a:r>
            <a:r>
              <a:rPr sz="4500" b="1" spc="-10" dirty="0" err="1" smtClean="0">
                <a:solidFill>
                  <a:srgbClr val="5C127D"/>
                </a:solidFill>
                <a:latin typeface="Arial"/>
                <a:cs typeface="Arial"/>
              </a:rPr>
              <a:t>bjetivo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321" y="2945332"/>
            <a:ext cx="3410585" cy="1396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500" b="1" spc="-10" dirty="0">
                <a:solidFill>
                  <a:srgbClr val="5C127D"/>
                </a:solidFill>
                <a:latin typeface="Arial"/>
                <a:cs typeface="Arial"/>
              </a:rPr>
              <a:t>Requisitos  </a:t>
            </a:r>
            <a:r>
              <a:rPr sz="4500" b="1" spc="-5" dirty="0">
                <a:solidFill>
                  <a:srgbClr val="5C127D"/>
                </a:solidFill>
                <a:latin typeface="Arial"/>
                <a:cs typeface="Arial"/>
              </a:rPr>
              <a:t>del</a:t>
            </a:r>
            <a:r>
              <a:rPr sz="4500" b="1" spc="-80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4500" b="1" spc="-15" dirty="0">
                <a:solidFill>
                  <a:srgbClr val="5C127D"/>
                </a:solidFill>
                <a:latin typeface="Arial"/>
                <a:cs typeface="Arial"/>
              </a:rPr>
              <a:t>proyecto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600" y="3066738"/>
            <a:ext cx="3875404" cy="1725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0" b="1" spc="-10" dirty="0" err="1" smtClean="0">
                <a:solidFill>
                  <a:srgbClr val="5C127D"/>
                </a:solidFill>
                <a:latin typeface="Arial"/>
                <a:cs typeface="Arial"/>
              </a:rPr>
              <a:t>Evaluación</a:t>
            </a:r>
            <a:endParaRPr sz="4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2000" dirty="0">
                <a:latin typeface="Arial"/>
                <a:cs typeface="Arial"/>
              </a:rPr>
              <a:t>Coherencia, sostenibilidad,  viabilidad entre </a:t>
            </a:r>
            <a:r>
              <a:rPr sz="2000" spc="5" dirty="0">
                <a:latin typeface="Arial"/>
                <a:cs typeface="Arial"/>
              </a:rPr>
              <a:t>lo </a:t>
            </a:r>
            <a:r>
              <a:rPr sz="2000" dirty="0">
                <a:latin typeface="Arial"/>
                <a:cs typeface="Arial"/>
              </a:rPr>
              <a:t>técnico </a:t>
            </a:r>
            <a:r>
              <a:rPr sz="2000" spc="5" dirty="0">
                <a:latin typeface="Arial"/>
                <a:cs typeface="Arial"/>
              </a:rPr>
              <a:t>y  </a:t>
            </a:r>
            <a:r>
              <a:rPr sz="2000" dirty="0">
                <a:latin typeface="Arial"/>
                <a:cs typeface="Arial"/>
              </a:rPr>
              <a:t>financiero, </a:t>
            </a:r>
            <a:r>
              <a:rPr sz="2000" spc="-5" dirty="0">
                <a:latin typeface="Arial"/>
                <a:cs typeface="Arial"/>
              </a:rPr>
              <a:t>trayectoria,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otros</a:t>
            </a:r>
            <a:r>
              <a:rPr sz="2200" b="1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" y="604784"/>
            <a:ext cx="9720580" cy="43065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 smtClean="0">
                <a:solidFill>
                  <a:srgbClr val="5C127D"/>
                </a:solidFill>
                <a:latin typeface="Arial"/>
                <a:cs typeface="Arial"/>
              </a:rPr>
              <a:t>CONSEJOS</a:t>
            </a:r>
            <a:endParaRPr lang="es-MX" sz="2800" b="1" dirty="0" smtClean="0">
              <a:solidFill>
                <a:srgbClr val="5C127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800" dirty="0">
              <a:latin typeface="Arial"/>
              <a:cs typeface="Arial"/>
            </a:endParaRPr>
          </a:p>
          <a:p>
            <a:pPr marL="12700" marR="203835">
              <a:lnSpc>
                <a:spcPts val="3030"/>
              </a:lnSpc>
              <a:spcBef>
                <a:spcPts val="1050"/>
              </a:spcBef>
              <a:buChar char="•"/>
              <a:tabLst>
                <a:tab pos="235585" algn="l"/>
              </a:tabLst>
            </a:pPr>
            <a:r>
              <a:rPr lang="es-MX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Respetar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 </a:t>
            </a:r>
            <a:r>
              <a:rPr sz="2800" spc="5" dirty="0">
                <a:latin typeface="Arial"/>
                <a:cs typeface="Arial"/>
              </a:rPr>
              <a:t>indicación: </a:t>
            </a:r>
            <a:r>
              <a:rPr sz="2800" dirty="0">
                <a:latin typeface="Arial"/>
                <a:cs typeface="Arial"/>
              </a:rPr>
              <a:t>llenar adecuadamente los </a:t>
            </a:r>
            <a:r>
              <a:rPr sz="2800" dirty="0" err="1">
                <a:latin typeface="Arial"/>
                <a:cs typeface="Arial"/>
              </a:rPr>
              <a:t>formatos</a:t>
            </a:r>
            <a:r>
              <a:rPr sz="2800" dirty="0">
                <a:latin typeface="Arial"/>
                <a:cs typeface="Arial"/>
              </a:rPr>
              <a:t>  </a:t>
            </a:r>
            <a:r>
              <a:rPr lang="es-MX" sz="2800" dirty="0" smtClean="0">
                <a:latin typeface="Arial"/>
                <a:cs typeface="Arial"/>
              </a:rPr>
              <a:t>	</a:t>
            </a:r>
            <a:r>
              <a:rPr sz="2800" dirty="0" err="1" smtClean="0">
                <a:latin typeface="Arial"/>
                <a:cs typeface="Arial"/>
              </a:rPr>
              <a:t>solicitados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 </a:t>
            </a:r>
            <a:r>
              <a:rPr sz="2800" spc="-5" dirty="0">
                <a:latin typeface="Arial"/>
                <a:cs typeface="Arial"/>
              </a:rPr>
              <a:t>revisar </a:t>
            </a:r>
            <a:r>
              <a:rPr sz="2800" dirty="0">
                <a:latin typeface="Arial"/>
                <a:cs typeface="Arial"/>
              </a:rPr>
              <a:t>antes 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digitalizarlos.</a:t>
            </a:r>
          </a:p>
          <a:p>
            <a:pPr marL="12700" marR="5080">
              <a:lnSpc>
                <a:spcPct val="90000"/>
              </a:lnSpc>
              <a:spcBef>
                <a:spcPts val="960"/>
              </a:spcBef>
              <a:buChar char="•"/>
              <a:tabLst>
                <a:tab pos="235585" algn="l"/>
              </a:tabLst>
            </a:pPr>
            <a:r>
              <a:rPr lang="es-MX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Pensar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 que cómo los leen, los </a:t>
            </a:r>
            <a:r>
              <a:rPr sz="2800" spc="-5" dirty="0">
                <a:latin typeface="Arial"/>
                <a:cs typeface="Arial"/>
              </a:rPr>
              <a:t>evalúan: </a:t>
            </a:r>
            <a:r>
              <a:rPr sz="2800" dirty="0">
                <a:latin typeface="Arial"/>
                <a:cs typeface="Arial"/>
              </a:rPr>
              <a:t>ordenado, </a:t>
            </a:r>
            <a:r>
              <a:rPr sz="2800" spc="5" dirty="0" err="1">
                <a:latin typeface="Arial"/>
                <a:cs typeface="Arial"/>
              </a:rPr>
              <a:t>títulos</a:t>
            </a:r>
            <a:r>
              <a:rPr sz="2800" spc="5" dirty="0">
                <a:latin typeface="Arial"/>
                <a:cs typeface="Arial"/>
              </a:rPr>
              <a:t>  </a:t>
            </a:r>
            <a:r>
              <a:rPr lang="es-MX" sz="2800" spc="5" dirty="0" smtClean="0">
                <a:latin typeface="Arial"/>
                <a:cs typeface="Arial"/>
              </a:rPr>
              <a:t>	</a:t>
            </a:r>
            <a:r>
              <a:rPr sz="2800" dirty="0" err="1" smtClean="0">
                <a:latin typeface="Arial"/>
                <a:cs typeface="Arial"/>
              </a:rPr>
              <a:t>legibles</a:t>
            </a:r>
            <a:r>
              <a:rPr sz="2800" dirty="0">
                <a:latin typeface="Arial"/>
                <a:cs typeface="Arial"/>
              </a:rPr>
              <a:t>, cuadros, explicaciones, pies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página, </a:t>
            </a:r>
            <a:r>
              <a:rPr lang="es-MX" sz="2800" dirty="0" smtClean="0">
                <a:latin typeface="Arial"/>
                <a:cs typeface="Arial"/>
              </a:rPr>
              <a:t>	</a:t>
            </a:r>
            <a:r>
              <a:rPr sz="2800" dirty="0" err="1" smtClean="0">
                <a:latin typeface="Arial"/>
                <a:cs typeface="Arial"/>
              </a:rPr>
              <a:t>información</a:t>
            </a:r>
            <a:r>
              <a:rPr sz="2800" dirty="0" smtClean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precisa 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clara.</a:t>
            </a:r>
          </a:p>
          <a:p>
            <a:pPr marL="137795" indent="-125730">
              <a:lnSpc>
                <a:spcPct val="100000"/>
              </a:lnSpc>
              <a:spcBef>
                <a:spcPts val="650"/>
              </a:spcBef>
              <a:buChar char="•"/>
              <a:tabLst>
                <a:tab pos="138430" algn="l"/>
              </a:tabLst>
            </a:pPr>
            <a:r>
              <a:rPr lang="es-MX" sz="2800" spc="-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No </a:t>
            </a:r>
            <a:r>
              <a:rPr sz="2800" spc="-20" dirty="0">
                <a:latin typeface="Arial"/>
                <a:cs typeface="Arial"/>
              </a:rPr>
              <a:t>exagerar.</a:t>
            </a:r>
            <a:endParaRPr sz="2800" dirty="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spcBef>
                <a:spcPts val="675"/>
              </a:spcBef>
              <a:buChar char="•"/>
              <a:tabLst>
                <a:tab pos="138430" algn="l"/>
              </a:tabLst>
            </a:pPr>
            <a:r>
              <a:rPr lang="es-MX" sz="2800" spc="5" dirty="0" smtClean="0">
                <a:latin typeface="Arial"/>
                <a:cs typeface="Arial"/>
              </a:rPr>
              <a:t> </a:t>
            </a:r>
            <a:r>
              <a:rPr sz="2800" spc="5" dirty="0" err="1" smtClean="0">
                <a:latin typeface="Arial"/>
                <a:cs typeface="Arial"/>
              </a:rPr>
              <a:t>Planificarse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para </a:t>
            </a:r>
            <a:r>
              <a:rPr sz="2800" spc="5" dirty="0">
                <a:latin typeface="Arial"/>
                <a:cs typeface="Arial"/>
              </a:rPr>
              <a:t>redactar 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postular.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5"/>
            <a:ext cx="12192000" cy="685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10172242" cy="3856184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822960" marR="5080" indent="-799465">
              <a:lnSpc>
                <a:spcPts val="14050"/>
              </a:lnSpc>
              <a:spcBef>
                <a:spcPts val="1870"/>
              </a:spcBef>
            </a:pPr>
            <a:r>
              <a:rPr sz="10800" spc="-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sz="108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sz="10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presento</a:t>
            </a:r>
            <a:r>
              <a:rPr sz="10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800" spc="-8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10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800" spc="-16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0800" spc="-1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ostulación</a:t>
            </a:r>
            <a:r>
              <a:rPr sz="10800" spc="-16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10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3071" y="704411"/>
            <a:ext cx="1092062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b="1" dirty="0" smtClean="0">
                <a:solidFill>
                  <a:srgbClr val="5C127D"/>
                </a:solidFill>
                <a:latin typeface="Arial"/>
                <a:cs typeface="Arial"/>
              </a:rPr>
              <a:t>¿</a:t>
            </a:r>
            <a:r>
              <a:rPr lang="es-PE" sz="2800" b="1" dirty="0">
                <a:solidFill>
                  <a:srgbClr val="5C127D"/>
                </a:solidFill>
                <a:latin typeface="Arial"/>
                <a:cs typeface="Arial"/>
              </a:rPr>
              <a:t>QUÉ PASOS DEBO SEGUIR PARA POSTULAR AL CONCURSO?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804863" marR="0" lvl="0" indent="-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4863" algn="l"/>
              </a:tabLst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 </a:t>
            </a: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detalladamente las bases del concurso. 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descargarlas ingresa al siguiente enlace: http://estimuloseconomicos.cultura.gob.pe/</a:t>
            </a: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444836" y="2437235"/>
            <a:ext cx="6257764" cy="3673204"/>
            <a:chOff x="-136999" y="0"/>
            <a:chExt cx="6257764" cy="367373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" b="9485"/>
            <a:stretch/>
          </p:blipFill>
          <p:spPr bwMode="auto">
            <a:xfrm>
              <a:off x="0" y="0"/>
              <a:ext cx="6120765" cy="309562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1117445" y="2461350"/>
              <a:ext cx="1304925" cy="76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805679" y="3019903"/>
              <a:ext cx="333375" cy="5715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 de texto 2"/>
            <p:cNvSpPr txBox="1">
              <a:spLocks noChangeArrowheads="1"/>
            </p:cNvSpPr>
            <p:nvPr/>
          </p:nvSpPr>
          <p:spPr bwMode="auto">
            <a:xfrm>
              <a:off x="-136999" y="3387988"/>
              <a:ext cx="885825" cy="2857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PE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Selecciona </a:t>
              </a:r>
              <a:endParaRPr lang="es-P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" y="173490"/>
            <a:ext cx="1889751" cy="5071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5C7A767-91F4-4ABF-9E48-12A41CAF0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6267003"/>
            <a:ext cx="2341993" cy="4948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A51EF3C-3AEE-4687-94BC-3255EDB45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9" y="6067564"/>
            <a:ext cx="2536178" cy="827514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B16B3C97-866C-4BD1-B155-EEF55CBCEC32}"/>
              </a:ext>
            </a:extLst>
          </p:cNvPr>
          <p:cNvCxnSpPr/>
          <p:nvPr/>
        </p:nvCxnSpPr>
        <p:spPr>
          <a:xfrm>
            <a:off x="0" y="6153310"/>
            <a:ext cx="12192000" cy="0"/>
          </a:xfrm>
          <a:prstGeom prst="line">
            <a:avLst/>
          </a:prstGeom>
          <a:ln w="38100">
            <a:solidFill>
              <a:srgbClr val="E001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75057" y="-255405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1912" y="6096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5" name="CuadroTexto 4"/>
          <p:cNvSpPr txBox="1"/>
          <p:nvPr/>
        </p:nvSpPr>
        <p:spPr>
          <a:xfrm>
            <a:off x="9233217" y="4132811"/>
            <a:ext cx="237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No se olviden de leer </a:t>
            </a:r>
            <a:r>
              <a:rPr lang="es-PE" dirty="0" smtClean="0"/>
              <a:t>las obligaciones del </a:t>
            </a:r>
            <a:r>
              <a:rPr lang="es-PE" b="1" dirty="0" smtClean="0">
                <a:solidFill>
                  <a:srgbClr val="FF0000"/>
                </a:solidFill>
              </a:rPr>
              <a:t>ACTA DE COMPROMISO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" y="173490"/>
            <a:ext cx="1889751" cy="50711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5C7A767-91F4-4ABF-9E48-12A41CAF0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6267003"/>
            <a:ext cx="2341993" cy="4948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DA51EF3C-3AEE-4687-94BC-3255EDB45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9" y="6067564"/>
            <a:ext cx="2536178" cy="827514"/>
          </a:xfrm>
          <a:prstGeom prst="rect">
            <a:avLst/>
          </a:prstGeom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B16B3C97-866C-4BD1-B155-EEF55CBCEC32}"/>
              </a:ext>
            </a:extLst>
          </p:cNvPr>
          <p:cNvCxnSpPr/>
          <p:nvPr/>
        </p:nvCxnSpPr>
        <p:spPr>
          <a:xfrm>
            <a:off x="0" y="6153310"/>
            <a:ext cx="12192000" cy="0"/>
          </a:xfrm>
          <a:prstGeom prst="line">
            <a:avLst/>
          </a:prstGeom>
          <a:ln w="38100">
            <a:solidFill>
              <a:srgbClr val="E001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19" t="4733" r="6076" b="12228"/>
          <a:stretch/>
        </p:blipFill>
        <p:spPr>
          <a:xfrm>
            <a:off x="159003" y="748151"/>
            <a:ext cx="9074214" cy="4727922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81001" y="3961987"/>
            <a:ext cx="5730922" cy="1652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cxnSp>
        <p:nvCxnSpPr>
          <p:cNvPr id="30" name="Conector recto de flecha 29"/>
          <p:cNvCxnSpPr/>
          <p:nvPr/>
        </p:nvCxnSpPr>
        <p:spPr>
          <a:xfrm flipH="1" flipV="1">
            <a:off x="6135531" y="5357969"/>
            <a:ext cx="198390" cy="383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2"/>
          <p:cNvSpPr txBox="1">
            <a:spLocks noChangeArrowheads="1"/>
          </p:cNvSpPr>
          <p:nvPr/>
        </p:nvSpPr>
        <p:spPr bwMode="auto">
          <a:xfrm>
            <a:off x="6454831" y="5598259"/>
            <a:ext cx="885825" cy="28570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</a:t>
            </a:r>
            <a:endParaRPr lang="es-P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36624" y="1066800"/>
            <a:ext cx="8726805" cy="4552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200" b="1" dirty="0" smtClean="0">
                <a:solidFill>
                  <a:srgbClr val="C1E0FD"/>
                </a:solidFill>
                <a:latin typeface="Arial"/>
                <a:cs typeface="Arial"/>
              </a:rPr>
              <a:t>Todas las postulaciones se realizan a través de la plataforma virtual de trámites del Ministerio de Cultura.</a:t>
            </a: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2200" b="1" dirty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200" b="1" dirty="0" smtClean="0">
                <a:solidFill>
                  <a:srgbClr val="C1E0FD"/>
                </a:solidFill>
                <a:latin typeface="Arial"/>
                <a:cs typeface="Arial"/>
              </a:rPr>
              <a:t>Hay un nuevo concurso: </a:t>
            </a:r>
            <a:r>
              <a:rPr lang="es-MX" sz="2200" b="1" u="sng" dirty="0" smtClean="0">
                <a:solidFill>
                  <a:srgbClr val="C1E0FD"/>
                </a:solidFill>
                <a:latin typeface="Arial"/>
                <a:cs typeface="Arial"/>
              </a:rPr>
              <a:t>Concurso de Proyectos de Gestión de Salas para las Artes.</a:t>
            </a: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2200" b="1" dirty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200" b="1" dirty="0" smtClean="0">
                <a:solidFill>
                  <a:srgbClr val="C1E0FD"/>
                </a:solidFill>
                <a:latin typeface="Arial"/>
                <a:cs typeface="Arial"/>
              </a:rPr>
              <a:t>El Concurso de Proyectos de Festivales, Festividades y Ferias de las Artes también incluye proyectos de artes visuales.</a:t>
            </a: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2200" b="1" dirty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200" b="1" dirty="0" smtClean="0">
                <a:solidFill>
                  <a:srgbClr val="C1E0FD"/>
                </a:solidFill>
                <a:latin typeface="Arial"/>
                <a:cs typeface="Arial"/>
              </a:rPr>
              <a:t>El Concurso de Proyectos de Festivales, Bienales y Exposiciones de las Artes Visuales ahora se llama </a:t>
            </a:r>
            <a:r>
              <a:rPr lang="es-MX" sz="2200" b="1" u="sng" dirty="0" smtClean="0">
                <a:solidFill>
                  <a:srgbClr val="C1E0FD"/>
                </a:solidFill>
                <a:latin typeface="Arial"/>
                <a:cs typeface="Arial"/>
              </a:rPr>
              <a:t>Concurso de Proyectos de Producción de Artes Visuales.</a:t>
            </a:r>
            <a:endParaRPr lang="es-MX" sz="2400" b="1" u="sng" dirty="0" smtClean="0">
              <a:solidFill>
                <a:srgbClr val="C1E0FD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67400"/>
            <a:ext cx="12188825" cy="40005"/>
          </a:xfrm>
          <a:custGeom>
            <a:avLst/>
            <a:gdLst/>
            <a:ahLst/>
            <a:cxnLst/>
            <a:rect l="l" t="t" r="r" b="b"/>
            <a:pathLst>
              <a:path w="12188825" h="40004">
                <a:moveTo>
                  <a:pt x="0" y="39624"/>
                </a:moveTo>
                <a:lnTo>
                  <a:pt x="12188825" y="39624"/>
                </a:lnTo>
                <a:lnTo>
                  <a:pt x="12188825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DF00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4840" y="333052"/>
            <a:ext cx="336397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lang="es-MX" sz="2800" b="1" spc="-5" dirty="0" smtClean="0">
                <a:latin typeface="Arial"/>
                <a:cs typeface="Arial"/>
              </a:rPr>
              <a:t>NOVEDADES 2019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t="22952" r="45378" b="10040"/>
          <a:stretch/>
        </p:blipFill>
        <p:spPr bwMode="auto">
          <a:xfrm>
            <a:off x="1951171" y="1384942"/>
            <a:ext cx="4175643" cy="47640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 de texto 18"/>
          <p:cNvSpPr txBox="1"/>
          <p:nvPr/>
        </p:nvSpPr>
        <p:spPr>
          <a:xfrm>
            <a:off x="7041710" y="2117826"/>
            <a:ext cx="4500245" cy="1963549"/>
          </a:xfrm>
          <a:prstGeom prst="rect">
            <a:avLst/>
          </a:prstGeom>
          <a:solidFill>
            <a:schemeClr val="bg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Seguir los pasos del Instructivo para registrarse e ingresar al Formulario de Inscripción Virtual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P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Completar todas las secciones del Formulario de Inscripción Virtual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0151" y="96253"/>
            <a:ext cx="11291698" cy="10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algn="just">
              <a:lnSpc>
                <a:spcPct val="107000"/>
              </a:lnSpc>
            </a:pPr>
            <a:r>
              <a:rPr lang="es-PE" sz="19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Ingresa </a:t>
            </a:r>
            <a:r>
              <a:rPr lang="es-PE" sz="19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Plataforma Virtual de Trámites del Ministerio de Cultura:</a:t>
            </a:r>
            <a:endParaRPr lang="es-PE" sz="1900" b="1" dirty="0">
              <a:solidFill>
                <a:srgbClr val="7030A0"/>
              </a:solidFill>
            </a:endParaRPr>
          </a:p>
          <a:p>
            <a:pPr marL="361950" algn="just">
              <a:lnSpc>
                <a:spcPct val="107000"/>
              </a:lnSpc>
              <a:spcAft>
                <a:spcPts val="0"/>
              </a:spcAft>
            </a:pPr>
            <a:r>
              <a:rPr lang="es-PE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PE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http://plataformamincu.cultura.gob.pe/administrados</a:t>
            </a:r>
            <a:endParaRPr lang="es-PE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0" indent="-361950" algn="just">
              <a:lnSpc>
                <a:spcPct val="107000"/>
              </a:lnSpc>
              <a:spcAft>
                <a:spcPts val="0"/>
              </a:spcAft>
              <a:tabLst>
                <a:tab pos="361950" algn="l"/>
              </a:tabLst>
            </a:pPr>
            <a:r>
              <a:rPr lang="es-PE" sz="19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Descarga </a:t>
            </a:r>
            <a:r>
              <a:rPr lang="es-PE" sz="19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lee el Instructivo para postular </a:t>
            </a:r>
            <a:r>
              <a:rPr lang="es-PE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Estímulos Económicos para </a:t>
            </a:r>
            <a:r>
              <a:rPr lang="es-PE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Artes.</a:t>
            </a:r>
            <a:endParaRPr lang="es-PE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5C7A767-91F4-4ABF-9E48-12A41CAF0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6267003"/>
            <a:ext cx="2341993" cy="4948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A51EF3C-3AEE-4687-94BC-3255EDB45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9" y="6067564"/>
            <a:ext cx="2536178" cy="82751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B16B3C97-866C-4BD1-B155-EEF55CBCEC32}"/>
              </a:ext>
            </a:extLst>
          </p:cNvPr>
          <p:cNvCxnSpPr/>
          <p:nvPr/>
        </p:nvCxnSpPr>
        <p:spPr>
          <a:xfrm>
            <a:off x="0" y="6153310"/>
            <a:ext cx="12192000" cy="0"/>
          </a:xfrm>
          <a:prstGeom prst="line">
            <a:avLst/>
          </a:prstGeom>
          <a:ln w="38100">
            <a:solidFill>
              <a:srgbClr val="E001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373837"/>
            <a:ext cx="5640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C127D"/>
                </a:solidFill>
                <a:latin typeface="Arial"/>
                <a:cs typeface="Arial"/>
              </a:rPr>
              <a:t>Recomendaciones</a:t>
            </a:r>
            <a:r>
              <a:rPr sz="3600" b="1" spc="-60" dirty="0">
                <a:solidFill>
                  <a:srgbClr val="5C127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C127D"/>
                </a:solidFill>
                <a:latin typeface="Arial"/>
                <a:cs typeface="Arial"/>
              </a:rPr>
              <a:t>finales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761" y="1572894"/>
            <a:ext cx="10621010" cy="32297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69900" marR="1082040" indent="-457200">
              <a:lnSpc>
                <a:spcPts val="3460"/>
              </a:lnSpc>
              <a:spcBef>
                <a:spcPts val="52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Consultar / leer las bases / pedir </a:t>
            </a:r>
            <a:r>
              <a:rPr sz="3200" spc="-15" dirty="0">
                <a:latin typeface="Arial"/>
                <a:cs typeface="Arial"/>
              </a:rPr>
              <a:t>ayuda </a:t>
            </a:r>
            <a:r>
              <a:rPr sz="3200" spc="-5" dirty="0">
                <a:latin typeface="Arial"/>
                <a:cs typeface="Arial"/>
              </a:rPr>
              <a:t>/ compartir  </a:t>
            </a:r>
            <a:r>
              <a:rPr sz="3200" spc="-10" dirty="0">
                <a:latin typeface="Arial"/>
                <a:cs typeface="Arial"/>
              </a:rPr>
              <a:t>proyecto </a:t>
            </a:r>
            <a:r>
              <a:rPr sz="3200" spc="-5" dirty="0">
                <a:latin typeface="Arial"/>
                <a:cs typeface="Arial"/>
              </a:rPr>
              <a:t>con personas 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confianza.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4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Arial"/>
                <a:cs typeface="Arial"/>
              </a:rPr>
              <a:t>Orden.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Arial"/>
                <a:cs typeface="Arial"/>
              </a:rPr>
              <a:t>Ortografía.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Presentación.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 err="1">
                <a:latin typeface="Arial"/>
                <a:cs typeface="Arial"/>
              </a:rPr>
              <a:t>Atracción</a:t>
            </a:r>
            <a:r>
              <a:rPr sz="3200" spc="-5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209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18288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6080759"/>
            <a:ext cx="2529840" cy="77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88" y="6333515"/>
            <a:ext cx="1469582" cy="4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" y="5743955"/>
            <a:ext cx="12163425" cy="0"/>
          </a:xfrm>
          <a:custGeom>
            <a:avLst/>
            <a:gdLst/>
            <a:ahLst/>
            <a:cxnLst/>
            <a:rect l="l" t="t" r="r" b="b"/>
            <a:pathLst>
              <a:path w="12163425">
                <a:moveTo>
                  <a:pt x="0" y="0"/>
                </a:moveTo>
                <a:lnTo>
                  <a:pt x="12163043" y="0"/>
                </a:lnTo>
              </a:path>
            </a:pathLst>
          </a:custGeom>
          <a:ln w="39624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300" y="5955791"/>
            <a:ext cx="3127352" cy="684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52688" y="5678423"/>
            <a:ext cx="3611879" cy="117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4301" y="533400"/>
            <a:ext cx="10542300" cy="3647665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175"/>
              </a:spcBef>
            </a:pPr>
            <a:r>
              <a:rPr sz="3600" b="1" spc="-35" dirty="0">
                <a:solidFill>
                  <a:srgbClr val="5C1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</a:t>
            </a:r>
            <a:r>
              <a:rPr sz="3600" b="1" dirty="0">
                <a:solidFill>
                  <a:srgbClr val="5C1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1" spc="-45" dirty="0">
                <a:solidFill>
                  <a:srgbClr val="5C1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75" dirty="0" smtClean="0">
                <a:solidFill>
                  <a:srgbClr val="5C1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175"/>
              </a:spcBef>
            </a:pPr>
            <a:r>
              <a:rPr sz="3600" b="1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sz="36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600" b="1" spc="-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Artes</a:t>
            </a:r>
            <a:endParaRPr lang="es-MX" sz="36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175"/>
              </a:spcBef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marR="563880" algn="ctr">
              <a:lnSpc>
                <a:spcPct val="116199"/>
              </a:lnSpc>
              <a:spcBef>
                <a:spcPts val="20"/>
              </a:spcBef>
              <a:tabLst>
                <a:tab pos="2163445" algn="l"/>
              </a:tabLst>
            </a:pPr>
            <a:r>
              <a:rPr sz="3200" b="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0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b="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200" b="0" spc="-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200" b="0" spc="-3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0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0" spc="-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200" b="0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0" u="heavy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concursosa</a:t>
            </a:r>
            <a:r>
              <a:rPr sz="3200" b="0" u="heavy" spc="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</a:t>
            </a:r>
            <a:r>
              <a:rPr sz="3200" b="0" u="heavy" spc="-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</a:t>
            </a:r>
            <a:r>
              <a:rPr sz="3200" b="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es@cultu</a:t>
            </a:r>
            <a:r>
              <a:rPr sz="3200" b="0" u="heavy" spc="-7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</a:t>
            </a:r>
            <a:r>
              <a:rPr sz="3200" b="0" u="heavy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</a:t>
            </a:r>
            <a:r>
              <a:rPr sz="3200" b="0" u="heavy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sz="3200" b="0" u="heavy" spc="-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</a:t>
            </a:r>
            <a:r>
              <a:rPr sz="3200" b="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ob.pe </a:t>
            </a:r>
            <a:r>
              <a:rPr sz="3200" b="0" spc="-5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200" b="0" spc="-5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marR="563880" algn="ctr">
              <a:lnSpc>
                <a:spcPct val="116199"/>
              </a:lnSpc>
              <a:spcBef>
                <a:spcPts val="20"/>
              </a:spcBef>
              <a:tabLst>
                <a:tab pos="2163445" algn="l"/>
              </a:tabLst>
            </a:pPr>
            <a:r>
              <a:rPr sz="3200" b="0" spc="-7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sz="3200" b="0" spc="-7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3200" b="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(01) </a:t>
            </a:r>
            <a:r>
              <a:rPr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618 </a:t>
            </a: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9393 </a:t>
            </a:r>
            <a:r>
              <a:rPr sz="3200" b="0" spc="-30" dirty="0">
                <a:latin typeface="Arial" panose="020B0604020202020204" pitchFamily="34" charset="0"/>
                <a:cs typeface="Arial" panose="020B0604020202020204" pitchFamily="34" charset="0"/>
              </a:rPr>
              <a:t>Anexo:</a:t>
            </a:r>
            <a:r>
              <a:rPr sz="3200" b="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4176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3932" y="1546047"/>
            <a:ext cx="1688464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Escríbanos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514" y="1886498"/>
            <a:ext cx="70452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spc="-5" dirty="0" smtClean="0">
                <a:solidFill>
                  <a:srgbClr val="6F2F9F"/>
                </a:solidFill>
                <a:latin typeface="Arial"/>
                <a:cs typeface="Arial"/>
                <a:hlinkClick r:id="rId2"/>
              </a:rPr>
              <a:t>concursos</a:t>
            </a:r>
            <a:r>
              <a:rPr sz="3600" b="1" spc="-5" dirty="0" smtClean="0">
                <a:solidFill>
                  <a:srgbClr val="6F2F9F"/>
                </a:solidFill>
                <a:latin typeface="Arial"/>
                <a:cs typeface="Arial"/>
                <a:hlinkClick r:id="rId2"/>
              </a:rPr>
              <a:t>artes@cultura.gob.pe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9489" y="2808858"/>
            <a:ext cx="9377680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15" algn="ctr">
              <a:lnSpc>
                <a:spcPts val="2175"/>
              </a:lnSpc>
              <a:spcBef>
                <a:spcPts val="90"/>
              </a:spcBef>
            </a:pP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Bases y</a:t>
            </a:r>
            <a:r>
              <a:rPr sz="2000" b="1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postulación: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4095"/>
              </a:lnSpc>
            </a:pPr>
            <a:r>
              <a:rPr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</a:t>
            </a:r>
            <a:r>
              <a:rPr sz="36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p:</a:t>
            </a:r>
            <a:r>
              <a:rPr sz="3600" b="1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3600" b="1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36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timu</a:t>
            </a:r>
            <a:r>
              <a:rPr sz="36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os</a:t>
            </a:r>
            <a:r>
              <a:rPr sz="36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con</a:t>
            </a:r>
            <a:r>
              <a:rPr sz="36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mi</a:t>
            </a:r>
            <a:r>
              <a:rPr sz="36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os.cu</a:t>
            </a:r>
            <a:r>
              <a:rPr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tura.g</a:t>
            </a:r>
            <a:r>
              <a:rPr sz="36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3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</a:t>
            </a:r>
            <a:r>
              <a:rPr sz="3600" b="1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3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2540" algn="ctr">
              <a:lnSpc>
                <a:spcPts val="2175"/>
              </a:lnSpc>
            </a:pP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Redes: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4095"/>
              </a:lnSpc>
            </a:pP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https://www.facebook.com/DireccionArtes/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47800" y="1504857"/>
            <a:ext cx="8726805" cy="2972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C1E0FD"/>
                </a:solidFill>
                <a:latin typeface="Arial"/>
                <a:cs typeface="Arial"/>
              </a:rPr>
              <a:t>El Concurso de Proyectos de Producción de Artes Escénicas ahora incluye Espectáculos Musicales.</a:t>
            </a:r>
          </a:p>
          <a:p>
            <a:pPr>
              <a:spcBef>
                <a:spcPts val="100"/>
              </a:spcBef>
            </a:pPr>
            <a:endParaRPr lang="es-MX" sz="2100" b="1" dirty="0" smtClean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C1E0FD"/>
                </a:solidFill>
                <a:latin typeface="Arial"/>
                <a:cs typeface="Arial"/>
              </a:rPr>
              <a:t>El Concurso de Proyectos de Arte para la Transformación e Innovación Social ahora permite la postulación de personas jurídicas de derecho privado.</a:t>
            </a:r>
          </a:p>
          <a:p>
            <a:pPr>
              <a:spcBef>
                <a:spcPts val="100"/>
              </a:spcBef>
            </a:pPr>
            <a:endParaRPr lang="es-MX" sz="2100" b="1" dirty="0" smtClean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C1E0FD"/>
                </a:solidFill>
                <a:latin typeface="Arial"/>
                <a:cs typeface="Arial"/>
              </a:rPr>
              <a:t>El formato de presupuesto está diseñado de acuerdo a la naturaleza de cada concurso.</a:t>
            </a:r>
            <a:endParaRPr lang="es-MX" sz="2100" b="1" dirty="0">
              <a:solidFill>
                <a:srgbClr val="C1E0FD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67400"/>
            <a:ext cx="12188825" cy="40005"/>
          </a:xfrm>
          <a:custGeom>
            <a:avLst/>
            <a:gdLst/>
            <a:ahLst/>
            <a:cxnLst/>
            <a:rect l="l" t="t" r="r" b="b"/>
            <a:pathLst>
              <a:path w="12188825" h="40004">
                <a:moveTo>
                  <a:pt x="0" y="39624"/>
                </a:moveTo>
                <a:lnTo>
                  <a:pt x="12188825" y="39624"/>
                </a:lnTo>
                <a:lnTo>
                  <a:pt x="12188825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DF00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7497" y="531214"/>
            <a:ext cx="336397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lang="es-MX" sz="2800" b="1" spc="-5" dirty="0" smtClean="0">
                <a:latin typeface="Arial"/>
                <a:cs typeface="Arial"/>
              </a:rPr>
              <a:t>NOVEDADES 2019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6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47800" y="1782987"/>
            <a:ext cx="8726805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C1E0FD"/>
                </a:solidFill>
                <a:latin typeface="Arial"/>
                <a:cs typeface="Arial"/>
              </a:rPr>
              <a:t>Los plazos de ejecución de los proyectos contemplan la entrega del informe final al Ministerio de Cultura hasta el último día hábil de noviembre 2020.</a:t>
            </a:r>
          </a:p>
          <a:p>
            <a:pPr>
              <a:spcBef>
                <a:spcPts val="100"/>
              </a:spcBef>
            </a:pPr>
            <a:endParaRPr lang="es-MX" sz="2100" b="1" dirty="0" smtClean="0">
              <a:solidFill>
                <a:srgbClr val="C1E0FD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C1E0FD"/>
                </a:solidFill>
                <a:latin typeface="Arial"/>
                <a:cs typeface="Arial"/>
              </a:rPr>
              <a:t>Cada equipo de jurados contará con un miembro que se desenvuelva laboralmente en regiones fuera de la capital.</a:t>
            </a:r>
            <a:endParaRPr lang="es-MX" sz="2100" b="1" dirty="0">
              <a:solidFill>
                <a:srgbClr val="C1E0FD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67400"/>
            <a:ext cx="12188825" cy="40005"/>
          </a:xfrm>
          <a:custGeom>
            <a:avLst/>
            <a:gdLst/>
            <a:ahLst/>
            <a:cxnLst/>
            <a:rect l="l" t="t" r="r" b="b"/>
            <a:pathLst>
              <a:path w="12188825" h="40004">
                <a:moveTo>
                  <a:pt x="0" y="39624"/>
                </a:moveTo>
                <a:lnTo>
                  <a:pt x="12188825" y="39624"/>
                </a:lnTo>
                <a:lnTo>
                  <a:pt x="12188825" y="0"/>
                </a:lnTo>
                <a:lnTo>
                  <a:pt x="0" y="0"/>
                </a:lnTo>
                <a:lnTo>
                  <a:pt x="0" y="39624"/>
                </a:lnTo>
                <a:close/>
              </a:path>
            </a:pathLst>
          </a:custGeom>
          <a:solidFill>
            <a:srgbClr val="DF00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5726" y="611180"/>
            <a:ext cx="336397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lang="es-MX" sz="2800" b="1" spc="-5" dirty="0" smtClean="0">
                <a:latin typeface="Arial"/>
                <a:cs typeface="Arial"/>
              </a:rPr>
              <a:t>NOVEDADES 2019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873496"/>
            <a:ext cx="12189460" cy="24765"/>
          </a:xfrm>
          <a:custGeom>
            <a:avLst/>
            <a:gdLst/>
            <a:ahLst/>
            <a:cxnLst/>
            <a:rect l="l" t="t" r="r" b="b"/>
            <a:pathLst>
              <a:path w="12189460" h="24764">
                <a:moveTo>
                  <a:pt x="0" y="24383"/>
                </a:moveTo>
                <a:lnTo>
                  <a:pt x="12188951" y="24383"/>
                </a:lnTo>
                <a:lnTo>
                  <a:pt x="12188951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12188952" y="0"/>
                </a:moveTo>
                <a:lnTo>
                  <a:pt x="0" y="0"/>
                </a:lnTo>
                <a:lnTo>
                  <a:pt x="0" y="5885688"/>
                </a:lnTo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99197" y="1779347"/>
            <a:ext cx="9791065" cy="37196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Circulación Internacional para las Artes. Primera llamada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[Abierto]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Producción Discográfica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[Abierto]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Producción de Artes Escénicas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[Abierto]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Festivales, Festividades y Ferias de las Artes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[Abierto]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Arte para la Transformación e Innovación Social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[Abierto]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58365">
              <a:lnSpc>
                <a:spcPct val="100000"/>
              </a:lnSpc>
              <a:spcBef>
                <a:spcPts val="105"/>
              </a:spcBef>
              <a:tabLst>
                <a:tab pos="585470" algn="l"/>
                <a:tab pos="58610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8721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39624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0068" y="391635"/>
            <a:ext cx="6529324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  <a:t>PRIMERA CONVOCATORIA 2019</a:t>
            </a:r>
            <a:b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</a:br>
            <a: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  <a:t>(abril – mayo)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5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0" y="5885688"/>
                </a:moveTo>
                <a:lnTo>
                  <a:pt x="12188951" y="5885688"/>
                </a:lnTo>
                <a:lnTo>
                  <a:pt x="12188952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873496"/>
            <a:ext cx="12189460" cy="24765"/>
          </a:xfrm>
          <a:custGeom>
            <a:avLst/>
            <a:gdLst/>
            <a:ahLst/>
            <a:cxnLst/>
            <a:rect l="l" t="t" r="r" b="b"/>
            <a:pathLst>
              <a:path w="12189460" h="24764">
                <a:moveTo>
                  <a:pt x="0" y="24383"/>
                </a:moveTo>
                <a:lnTo>
                  <a:pt x="12188951" y="24383"/>
                </a:lnTo>
                <a:lnTo>
                  <a:pt x="12188951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582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5885815"/>
          </a:xfrm>
          <a:custGeom>
            <a:avLst/>
            <a:gdLst/>
            <a:ahLst/>
            <a:cxnLst/>
            <a:rect l="l" t="t" r="r" b="b"/>
            <a:pathLst>
              <a:path w="12189460" h="5885815">
                <a:moveTo>
                  <a:pt x="12188952" y="0"/>
                </a:moveTo>
                <a:lnTo>
                  <a:pt x="0" y="0"/>
                </a:lnTo>
                <a:lnTo>
                  <a:pt x="0" y="5885688"/>
                </a:lnTo>
              </a:path>
            </a:pathLst>
          </a:custGeom>
          <a:ln w="24384">
            <a:solidFill>
              <a:srgbClr val="582E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99197" y="1702029"/>
            <a:ext cx="9791065" cy="408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Circulación Internacional para las Artes. Segunda llamada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 elaboración]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Desarrollo de Públicos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 elaboración]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Producción de Artes Visuales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 elaboración]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Circulación Nacional para las Artes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 elaboración]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de Proyectos de Gestión de Salas para las Artes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 elaboración]</a:t>
            </a:r>
          </a:p>
          <a:p>
            <a:pPr marR="2158365">
              <a:lnSpc>
                <a:spcPct val="100000"/>
              </a:lnSpc>
              <a:spcBef>
                <a:spcPts val="105"/>
              </a:spcBef>
              <a:tabLst>
                <a:tab pos="585470" algn="l"/>
                <a:tab pos="58610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588721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39624">
            <a:solidFill>
              <a:srgbClr val="DF00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705088" y="5727190"/>
            <a:ext cx="3483863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56488" y="6063316"/>
            <a:ext cx="2082018" cy="631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0068" y="391635"/>
            <a:ext cx="6529324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  <a:t>SEGUNDA CONVOCATORIA 2019</a:t>
            </a:r>
            <a:b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</a:br>
            <a:r>
              <a:rPr lang="es-MX" sz="2800" b="1" spc="-5" dirty="0" smtClean="0">
                <a:solidFill>
                  <a:srgbClr val="C1E0FD"/>
                </a:solidFill>
                <a:latin typeface="Arial"/>
                <a:cs typeface="Arial"/>
              </a:rPr>
              <a:t>(junio – julio)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9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3693</Words>
  <Application>Microsoft Office PowerPoint</Application>
  <PresentationFormat>Panorámica</PresentationFormat>
  <Paragraphs>541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Arial Narrow</vt:lpstr>
      <vt:lpstr>Calibri</vt:lpstr>
      <vt:lpstr>Calibri Light</vt:lpstr>
      <vt:lpstr>Courier New</vt:lpstr>
      <vt:lpstr>Times New Roman</vt:lpstr>
      <vt:lpstr>Wingdings</vt:lpstr>
      <vt:lpstr>Office Theme</vt:lpstr>
      <vt:lpstr>Presentación de PowerPoint</vt:lpstr>
      <vt:lpstr>¿Cómo nos fue en las postulaciones y proyectos beneficiados en los concursos de  estímulos económicos para las artes escénicas, visuales y música del 2018?</vt:lpstr>
      <vt:lpstr>69 proyectos beneficiarios</vt:lpstr>
      <vt:lpstr>En 2019 se ha planificado:</vt:lpstr>
      <vt:lpstr>NOVEDADES 2019</vt:lpstr>
      <vt:lpstr>NOVEDADES 2019</vt:lpstr>
      <vt:lpstr>NOVEDADES 2019</vt:lpstr>
      <vt:lpstr>PRIMERA CONVOCATORIA 2019 (abril – mayo)</vt:lpstr>
      <vt:lpstr>SEGUNDA CONVOCATORIA 2019 (junio – julio)</vt:lpstr>
      <vt:lpstr>Presentación de PowerPoint</vt:lpstr>
      <vt:lpstr>Primera Convocatoria 2019  concursos de artes (abril - mayo)</vt:lpstr>
      <vt:lpstr>Concurso de Proyectos de Circulación  Internacional para las Artes (2 llamadas)</vt:lpstr>
      <vt:lpstr>Concurso de Proyectos de Circulación  Internacional para las Artes (2 llamadas)</vt:lpstr>
      <vt:lpstr>Concurso de Proyectos de Producción  Discográfica</vt:lpstr>
      <vt:lpstr>Concurso de Proyectos de Producción  Discográfica</vt:lpstr>
      <vt:lpstr>Concurso de Proyectos de Producción de  Artes Escénicas</vt:lpstr>
      <vt:lpstr>Presentación de PowerPoint</vt:lpstr>
      <vt:lpstr>Concurso de Proyectos de Festivales,  Festividades y Ferias de las Artes</vt:lpstr>
      <vt:lpstr>Concurso de Proyectos de Festivales,  Festividades y Ferias de las Artes</vt:lpstr>
      <vt:lpstr>Concurso Nacional de Proyectos de Arte para  la Transformación e Innovación Social</vt:lpstr>
      <vt:lpstr>Concurso Nacional de Proyectos de Arte para  la Transformación e Innovación Social</vt:lpstr>
      <vt:lpstr>Segunda Convocatoria 2019  concursos de artes (junio - julio)</vt:lpstr>
      <vt:lpstr>Concurso de Proyectos de Desarrollo de  Públicos</vt:lpstr>
      <vt:lpstr>Concurso de Proyectos de Desarrollo de  Públicos</vt:lpstr>
      <vt:lpstr>Concurso de Proyectos de Producción de  las Artes Visuales</vt:lpstr>
      <vt:lpstr>Concurso de Proyectos de Producción de  las Artes Visuales</vt:lpstr>
      <vt:lpstr>Concurso de Proyectos de Circulación  Nacional de las Artes</vt:lpstr>
      <vt:lpstr>Concurso de Proyectos de Circulación  Nacional de las Artes</vt:lpstr>
      <vt:lpstr>Concurso de Proyectos de Gestión de Salas para  las Artes</vt:lpstr>
      <vt:lpstr>¿Cómo preparo  mi proyecto?</vt:lpstr>
      <vt:lpstr>Presentación de PowerPoint</vt:lpstr>
      <vt:lpstr>Presentación de PowerPoint</vt:lpstr>
      <vt:lpstr>Ciclo de un proyecto</vt:lpstr>
      <vt:lpstr>Preguntas importantes a responder para la formulación de un proyecto</vt:lpstr>
      <vt:lpstr>Diferenciador del proyecto</vt:lpstr>
      <vt:lpstr>Elementos básicos para la formulación del  proyecto</vt:lpstr>
      <vt:lpstr>Presentación de PowerPoint</vt:lpstr>
      <vt:lpstr>Público / Participantes / Destinatarios</vt:lpstr>
      <vt:lpstr>Objetivos</vt:lpstr>
      <vt:lpstr>Presentación de PowerPoint</vt:lpstr>
      <vt:lpstr>Actividades / Bienes o Servicios</vt:lpstr>
      <vt:lpstr>Presupuesto del proyecto</vt:lpstr>
      <vt:lpstr>Cronograma del proyecto</vt:lpstr>
      <vt:lpstr>Resultados esperados</vt:lpstr>
      <vt:lpstr>Finalidad / Objetivo</vt:lpstr>
      <vt:lpstr>Presentación de PowerPoint</vt:lpstr>
      <vt:lpstr>¿Cómo presento  mi postulación?</vt:lpstr>
      <vt:lpstr>Presentación de PowerPoint</vt:lpstr>
      <vt:lpstr>Presentación de PowerPoint</vt:lpstr>
      <vt:lpstr>Presentación de PowerPoint</vt:lpstr>
      <vt:lpstr>Recomendaciones finales</vt:lpstr>
      <vt:lpstr>Presentación de PowerPoint</vt:lpstr>
      <vt:lpstr>concursosartes@cultura.gob.pe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Soler aliaga</dc:creator>
  <cp:lastModifiedBy>soporte</cp:lastModifiedBy>
  <cp:revision>54</cp:revision>
  <dcterms:created xsi:type="dcterms:W3CDTF">2019-04-09T19:45:29Z</dcterms:created>
  <dcterms:modified xsi:type="dcterms:W3CDTF">2019-05-04T17:17:55Z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2019-04-09T00:00:00Z</vt:filetime>
  </property>
</Properties>
</file>